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9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78" d="100"/>
          <a:sy n="78" d="100"/>
        </p:scale>
        <p:origin x="77" y="5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2"/>
            <a:ext cx="2356674" cy="6853285"/>
            <a:chOff x="6627813" y="195454"/>
            <a:chExt cx="1952625" cy="5678297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8/25/2020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mailto:petrova_73@abv.bg" TargetMode="Externa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47067" y="1285568"/>
            <a:ext cx="8915399" cy="2262781"/>
          </a:xfrm>
          <a:ln w="6350">
            <a:noFill/>
          </a:ln>
        </p:spPr>
        <p:txBody>
          <a:bodyPr>
            <a:normAutofit fontScale="90000"/>
          </a:bodyPr>
          <a:lstStyle/>
          <a:p>
            <a:r>
              <a:rPr lang="en-US" sz="2700" dirty="0" smtClean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en-US" sz="2700" dirty="0" smtClean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2700" dirty="0" smtClean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en-US" sz="2700" dirty="0" smtClean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2700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en-US" sz="2700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2700" dirty="0" smtClean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en-US" sz="2700" dirty="0" smtClean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2700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en-US" sz="2700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bg-BG" sz="2700" u="sng" spc="100" dirty="0" smtClean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ПРОФЕСИОНАЛНО ПОРТФОЛИО </a:t>
            </a:r>
            <a:r>
              <a:rPr lang="en-US" sz="2700" spc="100" dirty="0" smtClean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en-US" sz="2700" spc="100" dirty="0" smtClean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2700" spc="100" dirty="0" smtClean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en-US" sz="2700" spc="100" dirty="0" smtClean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bg-BG" sz="2700" spc="100" dirty="0" smtClean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на </a:t>
            </a:r>
            <a:r>
              <a:rPr lang="bg-BG" sz="2700" b="1" spc="100" dirty="0" smtClean="0">
                <a:ln w="6350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Василка </a:t>
            </a:r>
            <a:r>
              <a:rPr lang="bg-BG" sz="2700" b="1" spc="100" dirty="0">
                <a:ln w="6350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Йовчева Цвяткова</a:t>
            </a:r>
            <a:r>
              <a:rPr lang="en-US" sz="2700" spc="100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en-US" sz="2700" spc="100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bg-BG" sz="2700" spc="100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Старши учител</a:t>
            </a:r>
            <a:r>
              <a:rPr lang="en-US" sz="2700" spc="100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en-US" sz="2700" spc="100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bg-BG" sz="2700" spc="100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МГ „Академик Кирил Попов“ гр. Пловдив</a:t>
            </a:r>
            <a:r>
              <a:rPr lang="en-US" spc="100" dirty="0"/>
              <a:t/>
            </a:r>
            <a:br>
              <a:rPr lang="en-US" spc="100" dirty="0"/>
            </a:br>
            <a:endParaRPr lang="en-US" spc="1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gradFill>
            <a:gsLst>
              <a:gs pos="59000">
                <a:schemeClr val="bg2">
                  <a:tint val="90000"/>
                  <a:satMod val="92000"/>
                  <a:lumMod val="120000"/>
                </a:schemeClr>
              </a:gs>
              <a:gs pos="100000">
                <a:schemeClr val="bg2">
                  <a:shade val="98000"/>
                  <a:satMod val="120000"/>
                  <a:lumMod val="98000"/>
                </a:schemeClr>
              </a:gs>
            </a:gsLst>
            <a:path path="circle">
              <a:fillToRect l="50000" t="50000" r="100000" b="100000"/>
            </a:path>
          </a:gradFill>
          <a:ln w="6350">
            <a:solidFill>
              <a:schemeClr val="accent1"/>
            </a:solidFill>
          </a:ln>
        </p:spPr>
        <p:txBody>
          <a:bodyPr>
            <a:noAutofit/>
          </a:bodyPr>
          <a:lstStyle/>
          <a:p>
            <a:r>
              <a:rPr lang="bg-BG" i="1" dirty="0" smtClean="0">
                <a:solidFill>
                  <a:schemeClr val="accent1"/>
                </a:solidFill>
                <a:effectLst>
                  <a:outerShdw blurRad="50800" dist="38100" dir="2700000" algn="tl" rotWithShape="0">
                    <a:schemeClr val="tx1">
                      <a:alpha val="40000"/>
                    </a:schemeClr>
                  </a:outerShdw>
                </a:effectLst>
              </a:rPr>
              <a:t>„</a:t>
            </a:r>
            <a:r>
              <a:rPr lang="bg-BG" i="1" dirty="0">
                <a:solidFill>
                  <a:schemeClr val="accent1"/>
                </a:solidFill>
                <a:effectLst>
                  <a:outerShdw blurRad="50800" dist="38100" dir="2700000" algn="tl" rotWithShape="0">
                    <a:schemeClr val="tx1">
                      <a:alpha val="40000"/>
                    </a:schemeClr>
                  </a:outerShdw>
                </a:effectLst>
              </a:rPr>
              <a:t>Работата на учителя е да накара </a:t>
            </a:r>
            <a:r>
              <a:rPr lang="bg-BG" i="1" dirty="0" smtClean="0">
                <a:solidFill>
                  <a:schemeClr val="accent1"/>
                </a:solidFill>
                <a:effectLst>
                  <a:outerShdw blurRad="50800" dist="38100" dir="2700000" algn="tl" rotWithShape="0">
                    <a:schemeClr val="tx1">
                      <a:alpha val="40000"/>
                    </a:schemeClr>
                  </a:outerShdw>
                </a:effectLst>
              </a:rPr>
              <a:t>учениците </a:t>
            </a:r>
            <a:r>
              <a:rPr lang="bg-BG" i="1" dirty="0">
                <a:solidFill>
                  <a:schemeClr val="accent1"/>
                </a:solidFill>
                <a:effectLst>
                  <a:outerShdw blurRad="50800" dist="38100" dir="2700000" algn="tl" rotWithShape="0">
                    <a:schemeClr val="tx1">
                      <a:alpha val="40000"/>
                    </a:schemeClr>
                  </a:outerShdw>
                </a:effectLst>
              </a:rPr>
              <a:t>си да прозрат в собствената си вътрешна сила и жизнеспособност.“ </a:t>
            </a:r>
            <a:endParaRPr lang="en-US" i="1" dirty="0" smtClean="0">
              <a:solidFill>
                <a:schemeClr val="accent1"/>
              </a:solidFill>
              <a:effectLst>
                <a:outerShdw blurRad="50800" dist="38100" dir="2700000" algn="tl" rotWithShape="0">
                  <a:schemeClr val="tx1">
                    <a:alpha val="40000"/>
                  </a:schemeClr>
                </a:outerShdw>
              </a:effectLst>
            </a:endParaRPr>
          </a:p>
          <a:p>
            <a:r>
              <a:rPr lang="en-US" i="1" dirty="0">
                <a:solidFill>
                  <a:schemeClr val="accent1"/>
                </a:solidFill>
                <a:effectLst>
                  <a:outerShdw blurRad="50800" dist="38100" dir="2700000" algn="tl" rotWithShape="0">
                    <a:schemeClr val="tx1">
                      <a:alpha val="40000"/>
                    </a:schemeClr>
                  </a:outerShdw>
                </a:effectLst>
              </a:rPr>
              <a:t>	</a:t>
            </a:r>
            <a:r>
              <a:rPr lang="en-US" i="1" dirty="0" smtClean="0">
                <a:solidFill>
                  <a:schemeClr val="accent1"/>
                </a:solidFill>
                <a:effectLst>
                  <a:outerShdw blurRad="50800" dist="38100" dir="2700000" algn="tl" rotWithShape="0">
                    <a:schemeClr val="tx1">
                      <a:alpha val="40000"/>
                    </a:schemeClr>
                  </a:outerShdw>
                </a:effectLst>
              </a:rPr>
              <a:t>												</a:t>
            </a:r>
            <a:r>
              <a:rPr lang="bg-BG" i="1" dirty="0" smtClean="0">
                <a:solidFill>
                  <a:schemeClr val="accent1"/>
                </a:solidFill>
                <a:effectLst>
                  <a:outerShdw blurRad="50800" dist="38100" dir="2700000" algn="tl" rotWithShape="0">
                    <a:schemeClr val="tx1">
                      <a:alpha val="40000"/>
                    </a:schemeClr>
                  </a:outerShdw>
                </a:effectLst>
              </a:rPr>
              <a:t>Джоузеф </a:t>
            </a:r>
            <a:r>
              <a:rPr lang="bg-BG" i="1" dirty="0">
                <a:solidFill>
                  <a:schemeClr val="accent1"/>
                </a:solidFill>
                <a:effectLst>
                  <a:outerShdw blurRad="50800" dist="38100" dir="2700000" algn="tl" rotWithShape="0">
                    <a:schemeClr val="tx1">
                      <a:alpha val="40000"/>
                    </a:schemeClr>
                  </a:outerShdw>
                </a:effectLst>
              </a:rPr>
              <a:t>Кембъл</a:t>
            </a:r>
            <a:endParaRPr lang="en-US" i="1" dirty="0">
              <a:solidFill>
                <a:schemeClr val="accent1"/>
              </a:solidFill>
              <a:effectLst>
                <a:outerShdw blurRad="50800" dist="38100" dir="2700000" algn="tl" rotWithShape="0">
                  <a:schemeClr val="tx1">
                    <a:alpha val="40000"/>
                  </a:schemeClr>
                </a:outerShdw>
              </a:effectLst>
            </a:endParaRPr>
          </a:p>
          <a:p>
            <a:endParaRPr lang="en-US" i="1" dirty="0">
              <a:solidFill>
                <a:schemeClr val="accent1"/>
              </a:solidFill>
              <a:effectLst>
                <a:outerShdw blurRad="50800" dist="38100" dir="2700000" algn="tl" rotWithShape="0">
                  <a:schemeClr val="tx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17122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742097"/>
            <a:ext cx="8911687" cy="555761"/>
          </a:xfrm>
        </p:spPr>
        <p:txBody>
          <a:bodyPr>
            <a:noAutofit/>
          </a:bodyPr>
          <a:lstStyle/>
          <a:p>
            <a:pPr algn="ctr"/>
            <a:r>
              <a:rPr lang="bg-BG" sz="2400" u="sng" dirty="0" smtClean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Сертификати и удостоверения:</a:t>
            </a:r>
            <a:r>
              <a:rPr lang="en-US" sz="2400" u="sng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en-US" sz="2400" u="sng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endParaRPr lang="en-US" sz="2400" u="sng" dirty="0">
              <a:solidFill>
                <a:schemeClr val="accen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732794" y="822357"/>
            <a:ext cx="4449940" cy="6293988"/>
          </a:xfr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778157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742097"/>
            <a:ext cx="8911687" cy="555761"/>
          </a:xfrm>
        </p:spPr>
        <p:txBody>
          <a:bodyPr>
            <a:noAutofit/>
          </a:bodyPr>
          <a:lstStyle/>
          <a:p>
            <a:pPr algn="ctr"/>
            <a:r>
              <a:rPr lang="bg-BG" sz="2400" u="sng" dirty="0" smtClean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Сертификати и удостоверения:</a:t>
            </a:r>
            <a:r>
              <a:rPr lang="en-US" sz="2400" u="sng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en-US" sz="2400" u="sng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endParaRPr lang="en-US" sz="2400" u="sng" dirty="0">
              <a:solidFill>
                <a:schemeClr val="accen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523" y="1364695"/>
            <a:ext cx="3644925" cy="5155376"/>
          </a:xfrm>
          <a:ln>
            <a:solidFill>
              <a:schemeClr val="accent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1092" y="1351759"/>
            <a:ext cx="3663218" cy="518124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689964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742097"/>
            <a:ext cx="8911687" cy="555761"/>
          </a:xfrm>
        </p:spPr>
        <p:txBody>
          <a:bodyPr>
            <a:noAutofit/>
          </a:bodyPr>
          <a:lstStyle/>
          <a:p>
            <a:pPr algn="ctr"/>
            <a:r>
              <a:rPr lang="bg-BG" sz="2400" u="sng" dirty="0" smtClean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Сертификати и удостоверения:</a:t>
            </a:r>
            <a:r>
              <a:rPr lang="en-US" sz="2400" u="sng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en-US" sz="2400" u="sng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endParaRPr lang="en-US" sz="2400" u="sng" dirty="0">
              <a:solidFill>
                <a:schemeClr val="accen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584" y="1297858"/>
            <a:ext cx="3859837" cy="5459348"/>
          </a:xfrm>
          <a:ln>
            <a:solidFill>
              <a:schemeClr val="accent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818" y="1297858"/>
            <a:ext cx="3827160" cy="541312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901389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742097"/>
            <a:ext cx="8911687" cy="555761"/>
          </a:xfrm>
        </p:spPr>
        <p:txBody>
          <a:bodyPr>
            <a:noAutofit/>
          </a:bodyPr>
          <a:lstStyle/>
          <a:p>
            <a:pPr algn="ctr"/>
            <a:r>
              <a:rPr lang="bg-BG" sz="2400" u="sng" dirty="0" smtClean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Сертификати и удостоверения:</a:t>
            </a:r>
            <a:r>
              <a:rPr lang="en-US" sz="2400" u="sng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en-US" sz="2400" u="sng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endParaRPr lang="en-US" sz="2400" u="sng" dirty="0">
              <a:solidFill>
                <a:schemeClr val="accen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100" y="1297858"/>
            <a:ext cx="3873910" cy="5479252"/>
          </a:xfr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885248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378780"/>
          </a:xfrm>
        </p:spPr>
        <p:txBody>
          <a:bodyPr>
            <a:noAutofit/>
          </a:bodyPr>
          <a:lstStyle/>
          <a:p>
            <a:r>
              <a:rPr lang="bg-BG" sz="2400" u="sng" dirty="0" smtClean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За мен:</a:t>
            </a:r>
            <a:endParaRPr lang="en-US" sz="2400" u="sng" dirty="0">
              <a:solidFill>
                <a:schemeClr val="accen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2925" y="1595708"/>
            <a:ext cx="7740778" cy="4382305"/>
          </a:xfrm>
          <a:gradFill>
            <a:gsLst>
              <a:gs pos="0">
                <a:schemeClr val="bg2">
                  <a:tint val="90000"/>
                  <a:satMod val="92000"/>
                  <a:lumMod val="120000"/>
                </a:schemeClr>
              </a:gs>
              <a:gs pos="100000">
                <a:schemeClr val="bg2">
                  <a:shade val="98000"/>
                  <a:satMod val="120000"/>
                  <a:lumMod val="98000"/>
                </a:schemeClr>
              </a:gs>
            </a:gsLst>
            <a:path path="circle">
              <a:fillToRect l="50000" t="50000" r="100000" b="100000"/>
            </a:path>
          </a:gradFill>
          <a:ln w="6350">
            <a:solidFill>
              <a:schemeClr val="accent2"/>
            </a:solidFill>
          </a:ln>
        </p:spPr>
        <p:txBody>
          <a:bodyPr>
            <a:normAutofit fontScale="32500" lnSpcReduction="2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bg-BG" sz="6400" dirty="0" smtClean="0">
              <a:ln w="6350">
                <a:solidFill>
                  <a:schemeClr val="accent2">
                    <a:alpha val="74000"/>
                  </a:schemeClr>
                </a:solidFill>
              </a:ln>
              <a:solidFill>
                <a:schemeClr val="accen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sz="6500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Име:</a:t>
            </a:r>
            <a:r>
              <a:rPr lang="bg-BG" sz="6400" dirty="0" smtClean="0">
                <a:ln w="6350">
                  <a:solidFill>
                    <a:schemeClr val="accent2">
                      <a:alpha val="74000"/>
                    </a:schemeClr>
                  </a:solidFill>
                </a:ln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Василка </a:t>
            </a:r>
            <a:r>
              <a:rPr lang="bg-BG" sz="6400" dirty="0">
                <a:ln w="6350">
                  <a:solidFill>
                    <a:schemeClr val="accent2">
                      <a:alpha val="74000"/>
                    </a:schemeClr>
                  </a:solidFill>
                </a:ln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Йовчева Цвяткова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sz="6400" dirty="0" smtClean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Националност</a:t>
            </a:r>
            <a:r>
              <a:rPr lang="bg-BG" sz="6400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bg-BG" sz="6400" dirty="0">
                <a:ln w="3175">
                  <a:solidFill>
                    <a:schemeClr val="accent2">
                      <a:alpha val="28000"/>
                    </a:schemeClr>
                  </a:solidFill>
                </a:ln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България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sz="6400" dirty="0" smtClean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Длъжност</a:t>
            </a:r>
            <a:r>
              <a:rPr lang="bg-BG" sz="6400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bg-BG" sz="6400" dirty="0">
                <a:ln w="3175">
                  <a:solidFill>
                    <a:schemeClr val="accent2">
                      <a:alpha val="28000"/>
                    </a:schemeClr>
                  </a:solidFill>
                </a:ln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Старши учител в профилирана гимназия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sz="6400" dirty="0" smtClean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Образование</a:t>
            </a:r>
            <a:r>
              <a:rPr lang="bg-BG" sz="6400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bg-BG" sz="6400" dirty="0">
                <a:ln w="3175">
                  <a:solidFill>
                    <a:schemeClr val="accent2">
                      <a:alpha val="28000"/>
                    </a:schemeClr>
                  </a:solidFill>
                </a:ln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Висше – магистър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sz="6400" dirty="0" smtClean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Специалност</a:t>
            </a:r>
            <a:r>
              <a:rPr lang="bg-BG" sz="6400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bg-BG" sz="6400" dirty="0">
                <a:ln w="3175">
                  <a:solidFill>
                    <a:schemeClr val="accent2">
                      <a:alpha val="28000"/>
                    </a:schemeClr>
                  </a:solidFill>
                </a:ln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Български и немски език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sz="6400" dirty="0" smtClean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Педагогически </a:t>
            </a:r>
            <a:r>
              <a:rPr lang="bg-BG" sz="6400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стаж: </a:t>
            </a:r>
            <a:r>
              <a:rPr lang="bg-BG" sz="6400" dirty="0">
                <a:ln w="3175">
                  <a:solidFill>
                    <a:schemeClr val="accent2">
                      <a:alpha val="28000"/>
                    </a:schemeClr>
                  </a:solidFill>
                </a:ln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23 години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sz="6400" dirty="0" smtClean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е-</a:t>
            </a:r>
            <a:r>
              <a:rPr lang="en-US" sz="6400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mail: </a:t>
            </a:r>
            <a:r>
              <a:rPr lang="en-US" sz="6400" u="sng" dirty="0" smtClean="0">
                <a:ln w="3175">
                  <a:solidFill>
                    <a:schemeClr val="accent2">
                      <a:alpha val="28000"/>
                    </a:schemeClr>
                  </a:solidFill>
                </a:ln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petrova_73@abv.bg</a:t>
            </a:r>
            <a:endParaRPr lang="bg-BG" sz="6400" u="sng" dirty="0" smtClean="0">
              <a:ln w="3175">
                <a:solidFill>
                  <a:schemeClr val="accent2">
                    <a:alpha val="28000"/>
                  </a:schemeClr>
                </a:solidFill>
              </a:ln>
              <a:solidFill>
                <a:schemeClr val="accen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196" y="624110"/>
            <a:ext cx="3328416" cy="233172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>
            <a:glow>
              <a:schemeClr val="accent1"/>
            </a:glow>
            <a:outerShdw blurRad="50800" dist="50800" dir="5400000" algn="ctr" rotWithShape="0">
              <a:srgbClr val="000000">
                <a:alpha val="2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23992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5166" y="462116"/>
            <a:ext cx="8915399" cy="4361729"/>
          </a:xfrm>
        </p:spPr>
        <p:txBody>
          <a:bodyPr>
            <a:normAutofit/>
          </a:bodyPr>
          <a:lstStyle/>
          <a:p>
            <a:r>
              <a:rPr lang="en-US" sz="2400" u="sng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Mo</a:t>
            </a:r>
            <a:r>
              <a:rPr lang="bg-BG" sz="2400" u="sng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ята философия като </a:t>
            </a:r>
            <a:r>
              <a:rPr lang="bg-BG" sz="2400" u="sng" dirty="0" smtClean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учител:</a:t>
            </a:r>
            <a:br>
              <a:rPr lang="bg-BG" sz="2400" u="sng" dirty="0" smtClean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bg-BG" sz="2400" u="sng" dirty="0" smtClean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bg-BG" sz="2400" u="sng" dirty="0" smtClean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2000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en-US" sz="2000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bg-BG" sz="2000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bg-BG" sz="2000" dirty="0" smtClean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bg-BG" sz="2100" dirty="0" smtClean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Създаване </a:t>
            </a:r>
            <a:r>
              <a:rPr lang="bg-BG" sz="2100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на атмосфера на уважение</a:t>
            </a:r>
            <a:r>
              <a:rPr lang="bg-BG" sz="2100" dirty="0" smtClean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обич </a:t>
            </a:r>
            <a:r>
              <a:rPr lang="bg-BG" sz="2100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и доверие</a:t>
            </a:r>
            <a:r>
              <a:rPr lang="en-US" sz="2100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en-US" sz="2100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bg-BG" sz="2100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bg-BG" sz="2100" dirty="0" smtClean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Поощряване </a:t>
            </a:r>
            <a:r>
              <a:rPr lang="bg-BG" sz="2100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и уважаване на индивидуалните потребности и </a:t>
            </a:r>
            <a:r>
              <a:rPr lang="bg-BG" sz="2100" dirty="0" smtClean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различия </a:t>
            </a:r>
            <a:r>
              <a:rPr lang="bg-BG" sz="2100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на всеки ученик</a:t>
            </a:r>
            <a:r>
              <a:rPr lang="en-US" sz="2100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en-US" sz="2100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bg-BG" sz="2100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bg-BG" sz="2100" dirty="0" smtClean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Овладяване </a:t>
            </a:r>
            <a:r>
              <a:rPr lang="bg-BG" sz="2100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на трайни знания на принципа на достъпността</a:t>
            </a:r>
            <a:r>
              <a:rPr lang="en-US" sz="2100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en-US" sz="2100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bg-BG" sz="2100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bg-BG" sz="2100" dirty="0" smtClean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Оформяне </a:t>
            </a:r>
            <a:r>
              <a:rPr lang="bg-BG" sz="2100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на педагогическия процес чрез проблемно обучение</a:t>
            </a:r>
            <a:r>
              <a:rPr lang="bg-BG" sz="2100" dirty="0" smtClean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игрови </a:t>
            </a:r>
            <a:r>
              <a:rPr lang="bg-BG" sz="2100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технологии</a:t>
            </a:r>
            <a:r>
              <a:rPr lang="bg-BG" sz="2100" dirty="0" smtClean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проектно </a:t>
            </a:r>
            <a:r>
              <a:rPr lang="bg-BG" sz="2100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обучение</a:t>
            </a:r>
            <a:r>
              <a:rPr lang="bg-BG" sz="2100" dirty="0" smtClean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информационно-комуникационни </a:t>
            </a:r>
            <a:r>
              <a:rPr lang="bg-BG" sz="2100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технологии</a:t>
            </a:r>
            <a:r>
              <a:rPr lang="en-US" sz="2100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en-US" sz="2100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bg-BG" sz="2100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bg-BG" sz="2100" dirty="0" smtClean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Преподаването </a:t>
            </a:r>
            <a:r>
              <a:rPr lang="bg-BG" sz="2100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е призвание</a:t>
            </a:r>
            <a:r>
              <a:rPr lang="bg-BG" sz="2100" dirty="0" smtClean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мисия </a:t>
            </a:r>
            <a:r>
              <a:rPr lang="bg-BG" sz="2100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и голяма отговорност</a:t>
            </a:r>
            <a:r>
              <a:rPr lang="en-US" sz="2000" dirty="0"/>
              <a:t/>
            </a:r>
            <a:br>
              <a:rPr lang="en-US" sz="2000" dirty="0"/>
            </a:b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1" y="5260258"/>
            <a:ext cx="8915399" cy="786581"/>
          </a:xfrm>
          <a:gradFill>
            <a:gsLst>
              <a:gs pos="0">
                <a:schemeClr val="bg2">
                  <a:tint val="90000"/>
                  <a:satMod val="92000"/>
                  <a:lumMod val="120000"/>
                </a:schemeClr>
              </a:gs>
              <a:gs pos="100000">
                <a:schemeClr val="bg2">
                  <a:shade val="98000"/>
                  <a:satMod val="120000"/>
                  <a:lumMod val="98000"/>
                </a:schemeClr>
              </a:gs>
            </a:gsLst>
            <a:path path="circle">
              <a:fillToRect l="50000" t="50000" r="100000" b="100000"/>
            </a:path>
          </a:gradFill>
          <a:ln w="63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bg-BG" i="1" dirty="0">
                <a:ln w="6350">
                  <a:solidFill>
                    <a:schemeClr val="accent1"/>
                  </a:solidFill>
                </a:ln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„Да обучаваш – означава да се учиш двойно.“ </a:t>
            </a:r>
            <a:endParaRPr lang="bg-BG" i="1" dirty="0" smtClean="0">
              <a:ln w="6350">
                <a:solidFill>
                  <a:schemeClr val="accent1"/>
                </a:solidFill>
              </a:ln>
              <a:solidFill>
                <a:schemeClr val="accen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bg-BG" i="1" dirty="0">
                <a:ln w="6350">
                  <a:solidFill>
                    <a:schemeClr val="accent1"/>
                  </a:solidFill>
                </a:ln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	</a:t>
            </a:r>
            <a:r>
              <a:rPr lang="bg-BG" i="1" dirty="0" smtClean="0">
                <a:ln w="6350">
                  <a:solidFill>
                    <a:schemeClr val="accent1"/>
                  </a:solidFill>
                </a:ln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												Жозеф Жубер</a:t>
            </a:r>
            <a:endParaRPr lang="en-US" i="1" dirty="0"/>
          </a:p>
        </p:txBody>
      </p:sp>
      <p:sp>
        <p:nvSpPr>
          <p:cNvPr id="4" name="Chevron 3"/>
          <p:cNvSpPr/>
          <p:nvPr/>
        </p:nvSpPr>
        <p:spPr>
          <a:xfrm>
            <a:off x="2447166" y="1827067"/>
            <a:ext cx="216000" cy="18000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Chevron 8"/>
          <p:cNvSpPr/>
          <p:nvPr/>
        </p:nvSpPr>
        <p:spPr>
          <a:xfrm>
            <a:off x="2447166" y="2154456"/>
            <a:ext cx="216000" cy="18000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Chevron 9"/>
          <p:cNvSpPr/>
          <p:nvPr/>
        </p:nvSpPr>
        <p:spPr>
          <a:xfrm>
            <a:off x="2449272" y="2815033"/>
            <a:ext cx="216000" cy="18000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Chevron 10"/>
          <p:cNvSpPr/>
          <p:nvPr/>
        </p:nvSpPr>
        <p:spPr>
          <a:xfrm>
            <a:off x="2436113" y="3100212"/>
            <a:ext cx="216000" cy="18000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Chevron 11"/>
          <p:cNvSpPr/>
          <p:nvPr/>
        </p:nvSpPr>
        <p:spPr>
          <a:xfrm>
            <a:off x="2429608" y="4045968"/>
            <a:ext cx="216000" cy="18000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191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555761"/>
          </a:xfrm>
        </p:spPr>
        <p:txBody>
          <a:bodyPr>
            <a:normAutofit fontScale="90000"/>
          </a:bodyPr>
          <a:lstStyle/>
          <a:p>
            <a:r>
              <a:rPr lang="bg-BG" sz="2700" u="sng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Педагогическа </a:t>
            </a:r>
            <a:r>
              <a:rPr lang="bg-BG" sz="2700" u="sng" dirty="0" smtClean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дейност: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2925" y="1592826"/>
            <a:ext cx="8915400" cy="4444180"/>
          </a:xfrm>
          <a:gradFill>
            <a:gsLst>
              <a:gs pos="0">
                <a:schemeClr val="bg2">
                  <a:tint val="90000"/>
                  <a:satMod val="92000"/>
                  <a:lumMod val="120000"/>
                </a:schemeClr>
              </a:gs>
              <a:gs pos="100000">
                <a:schemeClr val="bg2">
                  <a:shade val="98000"/>
                  <a:satMod val="120000"/>
                  <a:lumMod val="98000"/>
                </a:schemeClr>
              </a:gs>
            </a:gsLst>
            <a:path path="circle">
              <a:fillToRect l="50000" t="50000" r="100000" b="100000"/>
            </a:path>
          </a:gradFill>
          <a:ln w="6350">
            <a:solidFill>
              <a:schemeClr val="accent1">
                <a:alpha val="78000"/>
              </a:schemeClr>
            </a:solidFill>
          </a:ln>
        </p:spPr>
        <p:txBody>
          <a:bodyPr>
            <a:noAutofit/>
          </a:bodyPr>
          <a:lstStyle/>
          <a:p>
            <a:r>
              <a:rPr lang="bg-BG" sz="1600" dirty="0" smtClean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Ежегодно </a:t>
            </a:r>
            <a:r>
              <a:rPr lang="bg-BG" sz="1600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планиране на педагогическата дейност </a:t>
            </a:r>
            <a:r>
              <a:rPr lang="bg-BG" sz="1600" dirty="0" smtClean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чрез разработване </a:t>
            </a:r>
            <a:r>
              <a:rPr lang="bg-BG" sz="1600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на тематични работни планове по преподавания предмет в съответната паралелка и определяне на акцентите в тематичното многообразие</a:t>
            </a:r>
            <a:endParaRPr lang="en-US" sz="1600" dirty="0">
              <a:solidFill>
                <a:schemeClr val="accen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bg-BG" sz="1600" dirty="0" smtClean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Изготвянето </a:t>
            </a:r>
            <a:r>
              <a:rPr lang="bg-BG" sz="1600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на план на класния ръководител</a:t>
            </a:r>
            <a:r>
              <a:rPr lang="bg-BG" sz="1600" dirty="0" smtClean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където </a:t>
            </a:r>
            <a:r>
              <a:rPr lang="bg-BG" sz="1600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отразявам спецификите на съответната паралелка</a:t>
            </a:r>
            <a:r>
              <a:rPr lang="bg-BG" sz="1600" dirty="0" smtClean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която ръководя, </a:t>
            </a:r>
            <a:r>
              <a:rPr lang="bg-BG" sz="1600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и задачите</a:t>
            </a:r>
            <a:r>
              <a:rPr lang="bg-BG" sz="1600" dirty="0" smtClean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свързани </a:t>
            </a:r>
            <a:r>
              <a:rPr lang="bg-BG" sz="1600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с решаването на характерните проблеми там</a:t>
            </a:r>
            <a:r>
              <a:rPr lang="bg-BG" sz="1600" dirty="0" smtClean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. Основни </a:t>
            </a:r>
            <a:r>
              <a:rPr lang="bg-BG" sz="1600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цели тук са постигане на атмосфера на спокойствие и доверие</a:t>
            </a:r>
            <a:r>
              <a:rPr lang="bg-BG" sz="1600" dirty="0" smtClean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на </a:t>
            </a:r>
            <a:r>
              <a:rPr lang="bg-BG" sz="1600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разбиране и взаимопомощ</a:t>
            </a:r>
            <a:r>
              <a:rPr lang="bg-BG" sz="1600" dirty="0" smtClean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на </a:t>
            </a:r>
            <a:r>
              <a:rPr lang="bg-BG" sz="1600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подкрепа и сътрудничество между учениците в класа</a:t>
            </a:r>
            <a:endParaRPr lang="en-US" sz="1600" dirty="0">
              <a:solidFill>
                <a:schemeClr val="accen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bg-BG" sz="1600" dirty="0" smtClean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Диагностика, оценяване и отчитане </a:t>
            </a:r>
            <a:r>
              <a:rPr lang="bg-BG" sz="1600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на постиженията на учениците</a:t>
            </a:r>
            <a:r>
              <a:rPr lang="bg-BG" sz="1600" dirty="0" smtClean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което </a:t>
            </a:r>
            <a:r>
              <a:rPr lang="bg-BG" sz="1600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е критерий не само за тяхната успеваемост</a:t>
            </a:r>
            <a:r>
              <a:rPr lang="bg-BG" sz="1600" dirty="0" smtClean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но </a:t>
            </a:r>
            <a:r>
              <a:rPr lang="bg-BG" sz="1600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и за качеството на моя собствен труд</a:t>
            </a:r>
            <a:endParaRPr lang="en-US" sz="1600" dirty="0">
              <a:solidFill>
                <a:schemeClr val="accen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bg-BG" sz="1600" dirty="0" smtClean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Развиване </a:t>
            </a:r>
            <a:r>
              <a:rPr lang="bg-BG" sz="1600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на добри социални умения и способност за социална интеграция</a:t>
            </a:r>
            <a:endParaRPr lang="en-US" sz="1600" dirty="0">
              <a:solidFill>
                <a:schemeClr val="accen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bg-BG" sz="1600" dirty="0" smtClean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Активна </a:t>
            </a:r>
            <a:r>
              <a:rPr lang="bg-BG" sz="1600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работа по привличане на </a:t>
            </a:r>
            <a:r>
              <a:rPr lang="bg-BG" sz="1600" dirty="0" smtClean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родителите </a:t>
            </a:r>
            <a:r>
              <a:rPr lang="bg-BG" sz="1600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в учебния процес и </a:t>
            </a:r>
            <a:r>
              <a:rPr lang="bg-BG" sz="1600" dirty="0" smtClean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обратна връзка с </a:t>
            </a:r>
            <a:r>
              <a:rPr lang="bg-BG" sz="1600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учениците</a:t>
            </a:r>
            <a:endParaRPr lang="en-US" sz="1600" dirty="0">
              <a:solidFill>
                <a:schemeClr val="accen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bg-BG" sz="1600" dirty="0" smtClean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Взаимодействие </a:t>
            </a:r>
            <a:r>
              <a:rPr lang="bg-BG" sz="1600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с всички колеги и образователни институции</a:t>
            </a:r>
            <a:endParaRPr lang="en-US" sz="1600" dirty="0">
              <a:solidFill>
                <a:schemeClr val="accen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0" indent="0">
              <a:buNone/>
            </a:pPr>
            <a:endParaRPr lang="en-US" sz="1600" dirty="0">
              <a:solidFill>
                <a:schemeClr val="accen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75256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742097"/>
            <a:ext cx="8911687" cy="555761"/>
          </a:xfrm>
        </p:spPr>
        <p:txBody>
          <a:bodyPr>
            <a:noAutofit/>
          </a:bodyPr>
          <a:lstStyle/>
          <a:p>
            <a:r>
              <a:rPr lang="bg-BG" sz="2400" u="sng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Методическа </a:t>
            </a:r>
            <a:r>
              <a:rPr lang="bg-BG" sz="2400" u="sng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дейност:</a:t>
            </a:r>
            <a:r>
              <a:rPr lang="en-US" sz="2400" u="sng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en-US" sz="2400" u="sng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endParaRPr lang="en-US" sz="2400" u="sng" dirty="0">
              <a:solidFill>
                <a:schemeClr val="accen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13936"/>
            <a:ext cx="8915400" cy="3087329"/>
          </a:xfrm>
          <a:gradFill>
            <a:gsLst>
              <a:gs pos="0">
                <a:schemeClr val="bg2">
                  <a:tint val="90000"/>
                  <a:satMod val="92000"/>
                  <a:lumMod val="120000"/>
                </a:schemeClr>
              </a:gs>
              <a:gs pos="100000">
                <a:schemeClr val="bg2">
                  <a:shade val="98000"/>
                  <a:satMod val="120000"/>
                  <a:lumMod val="98000"/>
                </a:schemeClr>
              </a:gs>
            </a:gsLst>
            <a:path path="circle">
              <a:fillToRect l="50000" t="50000" r="100000" b="100000"/>
            </a:path>
          </a:gradFill>
          <a:ln w="6350">
            <a:solidFill>
              <a:schemeClr val="accent1">
                <a:alpha val="78000"/>
              </a:schemeClr>
            </a:solidFill>
          </a:ln>
        </p:spPr>
        <p:txBody>
          <a:bodyPr>
            <a:noAutofit/>
          </a:bodyPr>
          <a:lstStyle/>
          <a:p>
            <a:r>
              <a:rPr lang="bg-BG" sz="1600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За мен е важно да прилагам всички дидактически методи в цялото им многообразие – разказ</a:t>
            </a:r>
            <a:r>
              <a:rPr lang="bg-BG" sz="1600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беседа, диалог, наблюдение, демонстрация, практически </a:t>
            </a:r>
            <a:r>
              <a:rPr lang="bg-BG" sz="1600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упражнения и занятия</a:t>
            </a:r>
            <a:r>
              <a:rPr lang="bg-BG" sz="1600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а </a:t>
            </a:r>
            <a:r>
              <a:rPr lang="bg-BG" sz="1600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също така и устно изпитване</a:t>
            </a:r>
            <a:r>
              <a:rPr lang="bg-BG" sz="1600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писмено </a:t>
            </a:r>
            <a:r>
              <a:rPr lang="bg-BG" sz="1600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изпитване</a:t>
            </a:r>
            <a:r>
              <a:rPr lang="bg-BG" sz="1600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контролна </a:t>
            </a:r>
            <a:r>
              <a:rPr lang="bg-BG" sz="1600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работа</a:t>
            </a:r>
            <a:r>
              <a:rPr lang="bg-BG" sz="1600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тест </a:t>
            </a:r>
            <a:r>
              <a:rPr lang="bg-BG" sz="1600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и др</a:t>
            </a:r>
            <a:r>
              <a:rPr lang="bg-BG" sz="1600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. </a:t>
            </a:r>
          </a:p>
          <a:p>
            <a:r>
              <a:rPr lang="bg-BG" sz="1600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За </a:t>
            </a:r>
            <a:r>
              <a:rPr lang="bg-BG" sz="1600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целта използвам </a:t>
            </a:r>
            <a:r>
              <a:rPr lang="bg-BG" sz="1600" dirty="0" smtClean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свободно различни </a:t>
            </a:r>
            <a:r>
              <a:rPr lang="bg-BG" sz="1600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дидактически материали</a:t>
            </a:r>
            <a:r>
              <a:rPr lang="bg-BG" sz="1600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сборници, помагала </a:t>
            </a:r>
            <a:r>
              <a:rPr lang="bg-BG" sz="1600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и учебници</a:t>
            </a:r>
            <a:r>
              <a:rPr lang="bg-BG" sz="1600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извън </a:t>
            </a:r>
            <a:r>
              <a:rPr lang="bg-BG" sz="1600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тези</a:t>
            </a:r>
            <a:r>
              <a:rPr lang="bg-BG" sz="1600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определени </a:t>
            </a:r>
            <a:r>
              <a:rPr lang="bg-BG" sz="1600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с тематичен работен </a:t>
            </a:r>
            <a:r>
              <a:rPr lang="bg-BG" sz="1600" dirty="0" smtClean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план</a:t>
            </a:r>
            <a:endParaRPr lang="bg-BG" sz="1600" dirty="0">
              <a:solidFill>
                <a:schemeClr val="accen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bg-BG" sz="1600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Според </a:t>
            </a:r>
            <a:r>
              <a:rPr lang="bg-BG" sz="1600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нуждите използвам и методите на индивидуална и групова </a:t>
            </a:r>
            <a:r>
              <a:rPr lang="bg-BG" sz="1600" dirty="0" smtClean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работа</a:t>
            </a:r>
            <a:endParaRPr lang="en-US" sz="1600" dirty="0">
              <a:solidFill>
                <a:schemeClr val="accen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bg-BG" sz="1600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Стремя се непрекъснато да включвам всички ученици в познавателния </a:t>
            </a:r>
            <a:r>
              <a:rPr lang="bg-BG" sz="1600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процес според </a:t>
            </a:r>
            <a:r>
              <a:rPr lang="bg-BG" sz="1600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техните потребности</a:t>
            </a:r>
            <a:r>
              <a:rPr lang="bg-BG" sz="1600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като </a:t>
            </a:r>
            <a:r>
              <a:rPr lang="bg-BG" sz="1600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целта е развитие и напредък</a:t>
            </a:r>
            <a:r>
              <a:rPr lang="bg-BG" sz="1600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както </a:t>
            </a:r>
            <a:r>
              <a:rPr lang="bg-BG" sz="1600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за изоставащите</a:t>
            </a:r>
            <a:r>
              <a:rPr lang="bg-BG" sz="1600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така </a:t>
            </a:r>
            <a:r>
              <a:rPr lang="bg-BG" sz="1600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и за по-изявените </a:t>
            </a:r>
            <a:r>
              <a:rPr lang="bg-BG" sz="1600" dirty="0" smtClean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ученици</a:t>
            </a:r>
            <a:endParaRPr lang="en-US" sz="1600" dirty="0">
              <a:solidFill>
                <a:schemeClr val="accen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0" indent="0">
              <a:buNone/>
            </a:pPr>
            <a:endParaRPr lang="en-US" sz="1600" dirty="0">
              <a:solidFill>
                <a:schemeClr val="accen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84821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742097"/>
            <a:ext cx="8911687" cy="555761"/>
          </a:xfrm>
        </p:spPr>
        <p:txBody>
          <a:bodyPr>
            <a:noAutofit/>
          </a:bodyPr>
          <a:lstStyle/>
          <a:p>
            <a:r>
              <a:rPr lang="bg-BG" sz="2400" u="sng" dirty="0" smtClean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Методически материали:</a:t>
            </a:r>
            <a:r>
              <a:rPr lang="en-US" sz="2400" u="sng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en-US" sz="2400" u="sng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endParaRPr lang="en-US" sz="2400" u="sng" dirty="0">
              <a:solidFill>
                <a:schemeClr val="accen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5499" y="2772699"/>
            <a:ext cx="8915400" cy="1838632"/>
          </a:xfrm>
          <a:gradFill>
            <a:gsLst>
              <a:gs pos="0">
                <a:schemeClr val="bg2">
                  <a:tint val="90000"/>
                  <a:satMod val="92000"/>
                  <a:lumMod val="120000"/>
                </a:schemeClr>
              </a:gs>
              <a:gs pos="100000">
                <a:schemeClr val="bg2">
                  <a:shade val="98000"/>
                  <a:satMod val="120000"/>
                  <a:lumMod val="98000"/>
                </a:schemeClr>
              </a:gs>
            </a:gsLst>
            <a:path path="circle">
              <a:fillToRect l="50000" t="50000" r="100000" b="100000"/>
            </a:path>
          </a:gradFill>
          <a:ln w="6350">
            <a:solidFill>
              <a:schemeClr val="accent1">
                <a:alpha val="78000"/>
              </a:schemeClr>
            </a:solidFill>
          </a:ln>
        </p:spPr>
        <p:txBody>
          <a:bodyPr>
            <a:noAutofit/>
          </a:bodyPr>
          <a:lstStyle/>
          <a:p>
            <a:r>
              <a:rPr lang="bg-BG" sz="1600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Образователни и учебни планове и програми</a:t>
            </a:r>
            <a:r>
              <a:rPr lang="bg-BG" sz="1600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учебно-методическа </a:t>
            </a:r>
            <a:r>
              <a:rPr lang="bg-BG" sz="1600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литература</a:t>
            </a:r>
            <a:r>
              <a:rPr lang="bg-BG" sz="1600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научни </a:t>
            </a:r>
            <a:r>
              <a:rPr lang="bg-BG" sz="1600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разработки</a:t>
            </a:r>
            <a:endParaRPr lang="en-US" sz="1600" dirty="0">
              <a:solidFill>
                <a:schemeClr val="accen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bg-BG" sz="1600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Следене на всички актуални документи</a:t>
            </a:r>
            <a:r>
              <a:rPr lang="bg-BG" sz="1600" dirty="0" smtClean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публикувани </a:t>
            </a:r>
            <a:r>
              <a:rPr lang="bg-BG" sz="1600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в </a:t>
            </a:r>
            <a:r>
              <a:rPr lang="bg-BG" sz="1600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МОН</a:t>
            </a:r>
          </a:p>
          <a:p>
            <a:r>
              <a:rPr lang="bg-BG" sz="1600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Учебници</a:t>
            </a:r>
            <a:r>
              <a:rPr lang="bg-BG" sz="1600" dirty="0" smtClean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учебни </a:t>
            </a:r>
            <a:r>
              <a:rPr lang="bg-BG" sz="1600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помагала и други дидактични </a:t>
            </a:r>
            <a:r>
              <a:rPr lang="bg-BG" sz="1600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материали</a:t>
            </a:r>
          </a:p>
          <a:p>
            <a:r>
              <a:rPr lang="bg-BG" sz="1600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Участие в квалификационни курсове,обучения и програми</a:t>
            </a:r>
            <a:endParaRPr lang="en-US" sz="1600" dirty="0">
              <a:solidFill>
                <a:schemeClr val="accen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82639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300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575425"/>
          </a:xfrm>
        </p:spPr>
        <p:txBody>
          <a:bodyPr>
            <a:noAutofit/>
          </a:bodyPr>
          <a:lstStyle/>
          <a:p>
            <a:r>
              <a:rPr lang="bg-BG" sz="2400" u="sng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Професионален </a:t>
            </a:r>
            <a:r>
              <a:rPr lang="bg-BG" sz="2400" u="sng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опит:</a:t>
            </a:r>
            <a:r>
              <a:rPr lang="en-US" sz="2400" u="sng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en-US" sz="2400" u="sng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endParaRPr lang="en-US" sz="2400" u="sng" dirty="0">
              <a:solidFill>
                <a:schemeClr val="accen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89444" y="2583426"/>
            <a:ext cx="4313864" cy="37776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bg-BG" u="sng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От 1996 до 1997 г.</a:t>
            </a:r>
            <a:endParaRPr lang="en-US" u="sng" dirty="0">
              <a:solidFill>
                <a:schemeClr val="accen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0" indent="0" algn="r">
              <a:buNone/>
            </a:pPr>
            <a:r>
              <a:rPr lang="bg-BG" dirty="0" smtClean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Длъжност/позиция:</a:t>
            </a:r>
            <a:endParaRPr lang="bg-BG" dirty="0">
              <a:solidFill>
                <a:schemeClr val="accen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0" indent="0" algn="r">
              <a:buNone/>
            </a:pPr>
            <a:r>
              <a:rPr lang="bg-BG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Име и адрес на </a:t>
            </a:r>
            <a:r>
              <a:rPr lang="bg-BG" dirty="0" smtClean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работодателя:</a:t>
            </a:r>
            <a:endParaRPr lang="bg-BG" dirty="0">
              <a:solidFill>
                <a:schemeClr val="accen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0" indent="0" algn="r">
              <a:buNone/>
            </a:pPr>
            <a:r>
              <a:rPr lang="bg-BG" dirty="0" smtClean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Дейност/сфера </a:t>
            </a:r>
            <a:r>
              <a:rPr lang="bg-BG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на </a:t>
            </a:r>
            <a:r>
              <a:rPr lang="bg-BG" dirty="0" smtClean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работа:</a:t>
            </a:r>
            <a:endParaRPr lang="bg-BG" dirty="0">
              <a:solidFill>
                <a:schemeClr val="accen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0" indent="0">
              <a:buNone/>
            </a:pPr>
            <a:r>
              <a:rPr lang="bg-BG" u="sng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От 1997 г. до момента</a:t>
            </a:r>
            <a:endParaRPr lang="en-US" u="sng" dirty="0">
              <a:solidFill>
                <a:schemeClr val="accen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0" indent="0" algn="r">
              <a:buNone/>
            </a:pPr>
            <a:r>
              <a:rPr lang="bg-BG" dirty="0" smtClean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Длъжност/позиция:</a:t>
            </a:r>
            <a:endParaRPr lang="bg-BG" dirty="0">
              <a:solidFill>
                <a:schemeClr val="accen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0" indent="0" algn="r">
              <a:buNone/>
            </a:pPr>
            <a:r>
              <a:rPr lang="bg-BG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Име и адрес на </a:t>
            </a:r>
            <a:r>
              <a:rPr lang="bg-BG" dirty="0" smtClean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работодателя:</a:t>
            </a:r>
            <a:endParaRPr lang="bg-BG" dirty="0">
              <a:solidFill>
                <a:schemeClr val="accen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0" indent="0" algn="r">
              <a:buNone/>
            </a:pPr>
            <a:r>
              <a:rPr lang="bg-BG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Дейност/сфера на </a:t>
            </a:r>
            <a:r>
              <a:rPr lang="bg-BG" dirty="0" smtClean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работа:</a:t>
            </a:r>
            <a:endParaRPr lang="bg-BG" dirty="0">
              <a:solidFill>
                <a:schemeClr val="accen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3308" y="2583426"/>
            <a:ext cx="5515066" cy="3777622"/>
          </a:xfrm>
        </p:spPr>
        <p:txBody>
          <a:bodyPr/>
          <a:lstStyle/>
          <a:p>
            <a:endParaRPr lang="bg-BG" dirty="0" smtClean="0"/>
          </a:p>
          <a:p>
            <a:r>
              <a:rPr lang="bg-BG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Учител </a:t>
            </a:r>
            <a:r>
              <a:rPr lang="bg-BG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в прогимназиален </a:t>
            </a:r>
            <a:r>
              <a:rPr lang="bg-BG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етап</a:t>
            </a:r>
          </a:p>
          <a:p>
            <a:r>
              <a:rPr lang="bg-BG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ОУ „Христо Ботев“ </a:t>
            </a:r>
            <a:r>
              <a:rPr lang="bg-BG" dirty="0" smtClean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  <a:r>
              <a:rPr lang="bg-BG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с. </a:t>
            </a:r>
            <a:r>
              <a:rPr lang="bg-BG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Крумово</a:t>
            </a:r>
          </a:p>
          <a:p>
            <a:r>
              <a:rPr lang="bg-BG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Образование</a:t>
            </a:r>
          </a:p>
          <a:p>
            <a:endParaRPr lang="bg-BG" dirty="0">
              <a:solidFill>
                <a:schemeClr val="accen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bg-BG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Старши учител в профилирана </a:t>
            </a:r>
            <a:r>
              <a:rPr lang="bg-BG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гимназия</a:t>
            </a:r>
          </a:p>
          <a:p>
            <a:r>
              <a:rPr lang="bg-BG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МГ „Академик Кирил Попов“, </a:t>
            </a:r>
            <a:r>
              <a:rPr lang="bg-BG" dirty="0" smtClean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гр. Пловдив</a:t>
            </a:r>
            <a:endParaRPr lang="bg-BG" dirty="0">
              <a:solidFill>
                <a:schemeClr val="accen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bg-BG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Образование</a:t>
            </a:r>
            <a:endParaRPr lang="bg-BG" dirty="0">
              <a:solidFill>
                <a:schemeClr val="accen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endParaRPr lang="bg-BG" dirty="0" smtClean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5349" y="529983"/>
            <a:ext cx="3239262" cy="2338578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</p:pic>
    </p:spTree>
    <p:extLst>
      <p:ext uri="{BB962C8B-B14F-4D97-AF65-F5344CB8AC3E}">
        <p14:creationId xmlns:p14="http://schemas.microsoft.com/office/powerpoint/2010/main" val="2915973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02657" y="975983"/>
            <a:ext cx="6096000" cy="5535298"/>
          </a:xfrm>
          <a:prstGeom prst="rect">
            <a:avLst/>
          </a:prstGeom>
          <a:gradFill>
            <a:gsLst>
              <a:gs pos="0">
                <a:schemeClr val="bg2">
                  <a:tint val="90000"/>
                  <a:satMod val="92000"/>
                  <a:lumMod val="120000"/>
                </a:schemeClr>
              </a:gs>
              <a:gs pos="100000">
                <a:schemeClr val="bg2">
                  <a:shade val="98000"/>
                  <a:satMod val="120000"/>
                  <a:lumMod val="98000"/>
                </a:schemeClr>
              </a:gs>
            </a:gsLst>
            <a:path path="circle">
              <a:fillToRect l="50000" t="50000" r="100000" b="100000"/>
            </a:path>
          </a:gradFill>
          <a:ln w="6350">
            <a:solidFill>
              <a:schemeClr val="accent1"/>
            </a:solidFill>
          </a:ln>
        </p:spPr>
        <p:txBody>
          <a:bodyPr>
            <a:spAutoFit/>
          </a:bodyPr>
          <a:lstStyle/>
          <a:p>
            <a:pPr>
              <a:lnSpc>
                <a:spcPct val="200000"/>
              </a:lnSpc>
              <a:spcAft>
                <a:spcPts val="800"/>
              </a:spcAft>
            </a:pPr>
            <a:r>
              <a:rPr lang="bg-BG" sz="2000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През годините съм преподавала на стотици ученици</a:t>
            </a:r>
            <a:r>
              <a:rPr lang="bg-BG" sz="2000" dirty="0" smtClean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. Участвала </a:t>
            </a:r>
            <a:r>
              <a:rPr lang="bg-BG" sz="2000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съм в различни училищни мероприятия</a:t>
            </a:r>
            <a:r>
              <a:rPr lang="bg-BG" sz="2000" dirty="0" smtClean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. Вземала </a:t>
            </a:r>
            <a:r>
              <a:rPr lang="bg-BG" sz="2000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съм участие в екскурзии и други извънкласни дейности с образователен характер</a:t>
            </a:r>
            <a:r>
              <a:rPr lang="bg-BG" sz="2000" dirty="0" smtClean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. Работила </a:t>
            </a:r>
            <a:r>
              <a:rPr lang="bg-BG" sz="2000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съм върху пълноценното формиране на учениците като добри и отзивчиви хира</a:t>
            </a:r>
            <a:r>
              <a:rPr lang="bg-BG" sz="2000" dirty="0" smtClean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знаещи </a:t>
            </a:r>
            <a:r>
              <a:rPr lang="bg-BG" sz="2000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и можещи личности</a:t>
            </a:r>
            <a:r>
              <a:rPr lang="bg-BG" sz="2000" dirty="0" smtClean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подготвени </a:t>
            </a:r>
            <a:r>
              <a:rPr lang="bg-BG" sz="2000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за тяхното по-нататъшно развитие в живота.</a:t>
            </a:r>
            <a:endParaRPr lang="en-US" sz="2000" dirty="0">
              <a:solidFill>
                <a:schemeClr val="accen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073" y="619433"/>
            <a:ext cx="3870315" cy="542249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834023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742097"/>
            <a:ext cx="8911687" cy="555761"/>
          </a:xfrm>
        </p:spPr>
        <p:txBody>
          <a:bodyPr>
            <a:noAutofit/>
          </a:bodyPr>
          <a:lstStyle/>
          <a:p>
            <a:pPr algn="ctr"/>
            <a:r>
              <a:rPr lang="bg-BG" sz="2400" u="sng" dirty="0" smtClean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Сертификати и удостоверения:</a:t>
            </a:r>
            <a:r>
              <a:rPr lang="en-US" sz="2400" u="sng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en-US" sz="2400" u="sng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endParaRPr lang="en-US" sz="2400" u="sng" dirty="0">
              <a:solidFill>
                <a:schemeClr val="accen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315" y="1297858"/>
            <a:ext cx="3713266" cy="5252037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073" y="1229032"/>
            <a:ext cx="3833779" cy="542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898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647252"/>
      </a:dk2>
      <a:lt2>
        <a:srgbClr val="EAE8CF"/>
      </a:lt2>
      <a:accent1>
        <a:srgbClr val="E78712"/>
      </a:accent1>
      <a:accent2>
        <a:srgbClr val="B73C26"/>
      </a:accent2>
      <a:accent3>
        <a:srgbClr val="865331"/>
      </a:accent3>
      <a:accent4>
        <a:srgbClr val="B38648"/>
      </a:accent4>
      <a:accent5>
        <a:srgbClr val="BBB473"/>
      </a:accent5>
      <a:accent6>
        <a:srgbClr val="849276"/>
      </a:accent6>
      <a:hlink>
        <a:srgbClr val="FDAB2A"/>
      </a:hlink>
      <a:folHlink>
        <a:srgbClr val="CCB182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54F6613E-5ED7-40ED-90A8-F639BE712C0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135</TotalTime>
  <Words>502</Words>
  <Application>Microsoft Office PowerPoint</Application>
  <PresentationFormat>Widescreen</PresentationFormat>
  <Paragraphs>55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Century Gothic</vt:lpstr>
      <vt:lpstr>Times New Roman</vt:lpstr>
      <vt:lpstr>Wingdings 3</vt:lpstr>
      <vt:lpstr>Wisp</vt:lpstr>
      <vt:lpstr>     ПРОФЕСИОНАЛНО ПОРТФОЛИО   на Василка Йовчева Цвяткова Старши учител МГ „Академик Кирил Попов“ гр. Пловдив </vt:lpstr>
      <vt:lpstr>За мен:</vt:lpstr>
      <vt:lpstr>Moята философия като учител:     Създаване на атмосфера на уважение, обич и доверие   Поощряване и уважаване на индивидуалните потребности и различия на всеки ученик   Овладяване на трайни знания на принципа на достъпността   Оформяне на педагогическия процес чрез проблемно обучение, игрови технологии, проектно обучение, информационно-комуникационни технологии   Преподаването е призвание, мисия и голяма отговорност </vt:lpstr>
      <vt:lpstr>Педагогическа дейност: </vt:lpstr>
      <vt:lpstr>Методическа дейност: </vt:lpstr>
      <vt:lpstr>Методически материали: </vt:lpstr>
      <vt:lpstr>Професионален опит: </vt:lpstr>
      <vt:lpstr>PowerPoint Presentation</vt:lpstr>
      <vt:lpstr>Сертификати и удостоверения: </vt:lpstr>
      <vt:lpstr>Сертификати и удостоверения: </vt:lpstr>
      <vt:lpstr>Сертификати и удостоверения: </vt:lpstr>
      <vt:lpstr>Сертификати и удостоверения: </vt:lpstr>
      <vt:lpstr>Сертификати и удостоверения: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Професионално портфолио на учителя Василка Йовчева Цвяткова Старши учител МГ „Академик Кирил Попов“ гр. Пловдив</dc:title>
  <dc:creator>Antonia</dc:creator>
  <cp:lastModifiedBy>Antonia</cp:lastModifiedBy>
  <cp:revision>13</cp:revision>
  <dcterms:created xsi:type="dcterms:W3CDTF">2020-08-25T12:29:31Z</dcterms:created>
  <dcterms:modified xsi:type="dcterms:W3CDTF">2020-08-25T14:44:48Z</dcterms:modified>
</cp:coreProperties>
</file>