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4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4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613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874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46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026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65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4269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004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068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84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795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053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931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114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588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537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54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33A659-CED7-487A-9B9B-213CCA35CDF9}" type="datetimeFigureOut">
              <a:rPr lang="bg-BG" smtClean="0"/>
              <a:t>8.1.2024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1DD071-0776-44C1-AAF9-AE34E99DCE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6411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pdVphMzAfk&amp;ab_channel=Goethe-InstitutSofi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CV-&#1041;&#1098;&#1083;&#1075;&#1072;&#1088;&#1089;&#1082;&#1080;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87" y="254966"/>
            <a:ext cx="8534400" cy="1507067"/>
          </a:xfrm>
        </p:spPr>
        <p:txBody>
          <a:bodyPr/>
          <a:lstStyle/>
          <a:p>
            <a:r>
              <a:rPr lang="bg-BG" dirty="0"/>
              <a:t>Учителско портфолио</a:t>
            </a:r>
            <a:br>
              <a:rPr lang="bg-BG" dirty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53583" y="1626325"/>
            <a:ext cx="6212977" cy="4421778"/>
          </a:xfrm>
        </p:spPr>
        <p:txBody>
          <a:bodyPr>
            <a:normAutofit/>
          </a:bodyPr>
          <a:lstStyle/>
          <a:p>
            <a:endParaRPr lang="bg-BG" dirty="0">
              <a:solidFill>
                <a:schemeClr val="tx1"/>
              </a:solidFill>
            </a:endParaRPr>
          </a:p>
          <a:p>
            <a:r>
              <a:rPr lang="bg-BG" dirty="0">
                <a:solidFill>
                  <a:schemeClr val="tx1"/>
                </a:solidFill>
              </a:rPr>
              <a:t>Автор: Мария Красимирова Турникова-</a:t>
            </a:r>
            <a:r>
              <a:rPr lang="bg-BG" dirty="0" err="1">
                <a:solidFill>
                  <a:schemeClr val="tx1"/>
                </a:solidFill>
              </a:rPr>
              <a:t>Искрева</a:t>
            </a:r>
            <a:endParaRPr lang="bg-B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g-BG" dirty="0">
              <a:solidFill>
                <a:schemeClr val="tx1"/>
              </a:solidFill>
            </a:endParaRPr>
          </a:p>
          <a:p>
            <a:r>
              <a:rPr lang="bg-BG" dirty="0">
                <a:solidFill>
                  <a:schemeClr val="tx1"/>
                </a:solidFill>
              </a:rPr>
              <a:t>Длъжност: Преподавател по немски език</a:t>
            </a:r>
            <a:br>
              <a:rPr lang="bg-BG" dirty="0">
                <a:solidFill>
                  <a:schemeClr val="tx1"/>
                </a:solidFill>
              </a:rPr>
            </a:br>
            <a:r>
              <a:rPr lang="bg-BG" dirty="0">
                <a:solidFill>
                  <a:schemeClr val="tx1"/>
                </a:solidFill>
              </a:rPr>
              <a:t>Месторабота: МГ „Акад. Кирил Попов“ гр. Пловдив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78" y="1282314"/>
            <a:ext cx="3452554" cy="4438998"/>
          </a:xfrm>
        </p:spPr>
      </p:pic>
    </p:spTree>
    <p:extLst>
      <p:ext uri="{BB962C8B-B14F-4D97-AF65-F5344CB8AC3E}">
        <p14:creationId xmlns:p14="http://schemas.microsoft.com/office/powerpoint/2010/main" val="47141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/>
          <a:lstStyle/>
          <a:p>
            <a:r>
              <a:rPr lang="bg-BG" dirty="0"/>
              <a:t>Квалификационни курсове и кредити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399599"/>
              </p:ext>
            </p:extLst>
          </p:nvPr>
        </p:nvGraphicFramePr>
        <p:xfrm>
          <a:off x="52613" y="1622961"/>
          <a:ext cx="12192001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792">
                  <a:extLst>
                    <a:ext uri="{9D8B030D-6E8A-4147-A177-3AD203B41FA5}">
                      <a16:colId xmlns:a16="http://schemas.microsoft.com/office/drawing/2014/main" val="2522172769"/>
                    </a:ext>
                  </a:extLst>
                </a:gridCol>
                <a:gridCol w="1624734">
                  <a:extLst>
                    <a:ext uri="{9D8B030D-6E8A-4147-A177-3AD203B41FA5}">
                      <a16:colId xmlns:a16="http://schemas.microsoft.com/office/drawing/2014/main" val="2481839517"/>
                    </a:ext>
                  </a:extLst>
                </a:gridCol>
                <a:gridCol w="2079659">
                  <a:extLst>
                    <a:ext uri="{9D8B030D-6E8A-4147-A177-3AD203B41FA5}">
                      <a16:colId xmlns:a16="http://schemas.microsoft.com/office/drawing/2014/main" val="1585985822"/>
                    </a:ext>
                  </a:extLst>
                </a:gridCol>
                <a:gridCol w="3210474">
                  <a:extLst>
                    <a:ext uri="{9D8B030D-6E8A-4147-A177-3AD203B41FA5}">
                      <a16:colId xmlns:a16="http://schemas.microsoft.com/office/drawing/2014/main" val="4170724866"/>
                    </a:ext>
                  </a:extLst>
                </a:gridCol>
                <a:gridCol w="1539841">
                  <a:extLst>
                    <a:ext uri="{9D8B030D-6E8A-4147-A177-3AD203B41FA5}">
                      <a16:colId xmlns:a16="http://schemas.microsoft.com/office/drawing/2014/main" val="2317718195"/>
                    </a:ext>
                  </a:extLst>
                </a:gridCol>
                <a:gridCol w="2476501">
                  <a:extLst>
                    <a:ext uri="{9D8B030D-6E8A-4147-A177-3AD203B41FA5}">
                      <a16:colId xmlns:a16="http://schemas.microsoft.com/office/drawing/2014/main" val="228762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№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по ред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Година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Вид на документа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Тема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Брой кредити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Издадена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от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72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22-23.12-2020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г.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удостоверение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Какво е игровизация и как се прилага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в обучението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„Тракийски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униревситет“ Стара Загора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82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26.09.2020 г. до 27.09.2020г.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удостоверение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Планиране, организация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и документиране на процесите в училище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„Юнивърсъл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скул“ ЕООД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76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08.07.2020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Сертификат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Проактивният учител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„Юнивърсъл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скул“ ЕООД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07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20.03.2020г.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Удостоверение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Прогресивна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и позитивна култура на класната стая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Институт за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прогресивно образование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3927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8374" y="1140897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Кредити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619" y="6128385"/>
            <a:ext cx="687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Курс за новозначени учители по немски език към Гьоте Институт.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50" y="152400"/>
            <a:ext cx="1003300" cy="81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85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199" y="117567"/>
            <a:ext cx="7810001" cy="875211"/>
          </a:xfrm>
        </p:spPr>
        <p:txBody>
          <a:bodyPr>
            <a:normAutofit/>
          </a:bodyPr>
          <a:lstStyle/>
          <a:p>
            <a:r>
              <a:rPr lang="bg-BG" sz="3600" dirty="0"/>
              <a:t>Личен напредък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8195" y="1136574"/>
            <a:ext cx="6309360" cy="4010298"/>
          </a:xfrm>
        </p:spPr>
        <p:txBody>
          <a:bodyPr>
            <a:noAutofit/>
          </a:bodyPr>
          <a:lstStyle/>
          <a:p>
            <a:r>
              <a:rPr lang="bg-BG" sz="1600" dirty="0">
                <a:solidFill>
                  <a:schemeClr val="tx1"/>
                </a:solidFill>
              </a:rPr>
              <a:t>През 2020 г. по време на онлайн обучението участвах в 6- месечен курс за новоназначени учители към Гьоте- институт-а в гр. София, в който имах проведени лекции, както и зададени и успешно извършени задачи. Присъствах и на онлайн уебинари по теми като „Работа с родители“ „Менижиране на класната стая“ „Странознание и как да привлечем вниманието на учениците към културата на немско- езичните страни.“</a:t>
            </a:r>
          </a:p>
          <a:p>
            <a:r>
              <a:rPr lang="bg-BG" sz="1600" dirty="0">
                <a:solidFill>
                  <a:schemeClr val="tx1"/>
                </a:solidFill>
              </a:rPr>
              <a:t>Накрая завърши с дву-дневен семинар в гр. София, в който отново имаше семинари по темата „Планиране и реализиране на урока“, „Мотивиране на учениците“. </a:t>
            </a:r>
          </a:p>
          <a:p>
            <a:r>
              <a:rPr lang="bg-BG" sz="1600" dirty="0">
                <a:solidFill>
                  <a:schemeClr val="tx1"/>
                </a:solidFill>
              </a:rPr>
              <a:t>В резултат на което бях избрана за заснемане на рекламен клип,  който обхвана един мой онлайн учебен час с различни методи и прилагане на игровизация като </a:t>
            </a:r>
            <a:r>
              <a:rPr lang="de-DE" sz="1600" dirty="0">
                <a:solidFill>
                  <a:schemeClr val="tx1"/>
                </a:solidFill>
              </a:rPr>
              <a:t>kahoot, Wortwolke, Brainstorming</a:t>
            </a:r>
            <a:r>
              <a:rPr lang="bg-BG" sz="1600" dirty="0">
                <a:solidFill>
                  <a:schemeClr val="tx1"/>
                </a:solidFill>
              </a:rPr>
              <a:t>, разделяне на групи по двама, редуване на дейности, свързани с четирите умения- говорене, писане, слушане и четене.</a:t>
            </a:r>
          </a:p>
          <a:p>
            <a:r>
              <a:rPr lang="en-US" sz="1600" dirty="0">
                <a:hlinkClick r:id="rId2"/>
              </a:rPr>
              <a:t>https://www.youtube.com/watch?v=qpdVphMzAfk&amp;ab_cha     </a:t>
            </a:r>
          </a:p>
          <a:p>
            <a:r>
              <a:rPr lang="en-US" sz="1600" dirty="0">
                <a:hlinkClick r:id="rId2"/>
              </a:rPr>
              <a:t>https://www.goethe.de/ins/bg/bg/spr/unt/bsd.html </a:t>
            </a:r>
            <a:r>
              <a:rPr lang="en-US" sz="1600" dirty="0" err="1">
                <a:hlinkClick r:id="rId2"/>
              </a:rPr>
              <a:t>nnel</a:t>
            </a:r>
            <a:r>
              <a:rPr lang="en-US" sz="1600" dirty="0">
                <a:hlinkClick r:id="rId2"/>
              </a:rPr>
              <a:t>=Goethe-</a:t>
            </a:r>
            <a:r>
              <a:rPr lang="en-US" sz="1600" dirty="0" err="1">
                <a:hlinkClick r:id="rId2"/>
              </a:rPr>
              <a:t>InstitutSofia</a:t>
            </a:r>
            <a:endParaRPr lang="bg-BG" sz="1600" dirty="0"/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92" y="3141723"/>
            <a:ext cx="4498422" cy="2552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77" y="294544"/>
            <a:ext cx="4748037" cy="2598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5" y="2194665"/>
            <a:ext cx="1715030" cy="25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5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" y="0"/>
            <a:ext cx="8534400" cy="977899"/>
          </a:xfrm>
        </p:spPr>
        <p:txBody>
          <a:bodyPr/>
          <a:lstStyle/>
          <a:p>
            <a:r>
              <a:rPr lang="bg-BG" dirty="0"/>
              <a:t>прилоЖЕНИЕ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" y="744608"/>
            <a:ext cx="4375019" cy="601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73" y="744607"/>
            <a:ext cx="4375019" cy="60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03600" cy="1028700"/>
          </a:xfrm>
        </p:spPr>
        <p:txBody>
          <a:bodyPr/>
          <a:lstStyle/>
          <a:p>
            <a:r>
              <a:rPr lang="bg-BG" dirty="0"/>
              <a:t>Приложение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136" y="359742"/>
            <a:ext cx="4464028" cy="613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1967" y="358013"/>
            <a:ext cx="4473270" cy="61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846668"/>
          </a:xfrm>
        </p:spPr>
        <p:txBody>
          <a:bodyPr/>
          <a:lstStyle/>
          <a:p>
            <a:r>
              <a:rPr lang="bg-BG" dirty="0"/>
              <a:t>Приложение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23" y="1113368"/>
            <a:ext cx="3967154" cy="545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09284"/>
            <a:ext cx="2946412" cy="4048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0" y="1136160"/>
            <a:ext cx="3933980" cy="5405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1512" y="-570522"/>
            <a:ext cx="3049966" cy="41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897468"/>
          </a:xfrm>
        </p:spPr>
        <p:txBody>
          <a:bodyPr/>
          <a:lstStyle/>
          <a:p>
            <a:r>
              <a:rPr lang="bg-BG" dirty="0"/>
              <a:t>приложение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4" y="1049868"/>
            <a:ext cx="4094336" cy="562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18990" y="192800"/>
            <a:ext cx="5215468" cy="71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2" y="152400"/>
            <a:ext cx="8534400" cy="1507067"/>
          </a:xfrm>
        </p:spPr>
        <p:txBody>
          <a:bodyPr/>
          <a:lstStyle/>
          <a:p>
            <a:r>
              <a:rPr lang="bg-BG" dirty="0"/>
              <a:t>Общи данни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917700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bg-BG" dirty="0">
                <a:solidFill>
                  <a:schemeClr val="tx1"/>
                </a:solidFill>
              </a:rPr>
              <a:t>Мария Красимирова </a:t>
            </a:r>
            <a:r>
              <a:rPr lang="bg-BG" dirty="0" err="1">
                <a:solidFill>
                  <a:schemeClr val="tx1"/>
                </a:solidFill>
              </a:rPr>
              <a:t>Туркникова-Искрева</a:t>
            </a:r>
            <a:r>
              <a:rPr lang="bg-BG" dirty="0">
                <a:solidFill>
                  <a:schemeClr val="tx1"/>
                </a:solidFill>
              </a:rPr>
              <a:t> – преподавател по немски език</a:t>
            </a:r>
          </a:p>
          <a:p>
            <a:r>
              <a:rPr lang="bg-BG" dirty="0">
                <a:solidFill>
                  <a:schemeClr val="tx1"/>
                </a:solidFill>
              </a:rPr>
              <a:t>Математическа гимназия „Академик Кирил Попов“</a:t>
            </a:r>
          </a:p>
          <a:p>
            <a:r>
              <a:rPr lang="bg-BG" dirty="0">
                <a:solidFill>
                  <a:schemeClr val="tx1"/>
                </a:solidFill>
              </a:rPr>
              <a:t>Родена на 08.03.1996 г.</a:t>
            </a:r>
          </a:p>
          <a:p>
            <a:r>
              <a:rPr lang="bg-BG" dirty="0">
                <a:solidFill>
                  <a:schemeClr val="tx1"/>
                </a:solidFill>
              </a:rPr>
              <a:t>Добрият учител е онзи, който е приятел с учениците и знае как да вдъхва респект. Той има индивидуален подход и свои собствени методи.</a:t>
            </a:r>
          </a:p>
          <a:p>
            <a:r>
              <a:rPr lang="bg-BG" dirty="0">
                <a:solidFill>
                  <a:schemeClr val="tx1"/>
                </a:solidFill>
              </a:rPr>
              <a:t>Трудов стаж – </a:t>
            </a:r>
            <a:r>
              <a:rPr lang="ru-RU" dirty="0">
                <a:solidFill>
                  <a:schemeClr val="tx1"/>
                </a:solidFill>
              </a:rPr>
              <a:t>05г.02м.20д., по </a:t>
            </a:r>
            <a:r>
              <a:rPr lang="ru-RU" dirty="0" err="1">
                <a:solidFill>
                  <a:schemeClr val="tx1"/>
                </a:solidFill>
              </a:rPr>
              <a:t>специалността</a:t>
            </a:r>
            <a:r>
              <a:rPr lang="ru-RU" dirty="0">
                <a:solidFill>
                  <a:schemeClr val="tx1"/>
                </a:solidFill>
              </a:rPr>
              <a:t> 04г.08м.08д., в </a:t>
            </a:r>
            <a:r>
              <a:rPr lang="ru-RU" dirty="0" err="1">
                <a:solidFill>
                  <a:schemeClr val="tx1"/>
                </a:solidFill>
              </a:rPr>
              <a:t>предприятието</a:t>
            </a:r>
            <a:r>
              <a:rPr lang="ru-RU" dirty="0">
                <a:solidFill>
                  <a:schemeClr val="tx1"/>
                </a:solidFill>
              </a:rPr>
              <a:t> 03г.02м.16д.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2" action="ppaction://hlinkfile"/>
              </a:rPr>
              <a:t>CV</a:t>
            </a:r>
            <a:endParaRPr lang="bg-BG" dirty="0">
              <a:solidFill>
                <a:schemeClr val="tx1"/>
              </a:solidFill>
            </a:endParaRPr>
          </a:p>
          <a:p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50" y="152400"/>
            <a:ext cx="1003300" cy="81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48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2549"/>
            <a:ext cx="11252200" cy="741680"/>
          </a:xfrm>
        </p:spPr>
        <p:txBody>
          <a:bodyPr>
            <a:normAutofit fontScale="90000"/>
          </a:bodyPr>
          <a:lstStyle/>
          <a:p>
            <a:r>
              <a:rPr lang="bg-BG" dirty="0"/>
              <a:t>Образование и допълнителни квалификации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636641"/>
              </p:ext>
            </p:extLst>
          </p:nvPr>
        </p:nvGraphicFramePr>
        <p:xfrm>
          <a:off x="228600" y="969124"/>
          <a:ext cx="1172844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617">
                  <a:extLst>
                    <a:ext uri="{9D8B030D-6E8A-4147-A177-3AD203B41FA5}">
                      <a16:colId xmlns:a16="http://schemas.microsoft.com/office/drawing/2014/main" val="822711817"/>
                    </a:ext>
                  </a:extLst>
                </a:gridCol>
                <a:gridCol w="3904916">
                  <a:extLst>
                    <a:ext uri="{9D8B030D-6E8A-4147-A177-3AD203B41FA5}">
                      <a16:colId xmlns:a16="http://schemas.microsoft.com/office/drawing/2014/main" val="1774000852"/>
                    </a:ext>
                  </a:extLst>
                </a:gridCol>
                <a:gridCol w="3904916">
                  <a:extLst>
                    <a:ext uri="{9D8B030D-6E8A-4147-A177-3AD203B41FA5}">
                      <a16:colId xmlns:a16="http://schemas.microsoft.com/office/drawing/2014/main" val="1003258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Научно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образователна степен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Учебно заведение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Година на придобиване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15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g-BG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884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47188"/>
              </p:ext>
            </p:extLst>
          </p:nvPr>
        </p:nvGraphicFramePr>
        <p:xfrm>
          <a:off x="228600" y="1931828"/>
          <a:ext cx="1172844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1244443897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179548372"/>
                    </a:ext>
                  </a:extLst>
                </a:gridCol>
                <a:gridCol w="3892548">
                  <a:extLst>
                    <a:ext uri="{9D8B030D-6E8A-4147-A177-3AD203B41FA5}">
                      <a16:colId xmlns:a16="http://schemas.microsoft.com/office/drawing/2014/main" val="349018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Професионална квалификационна степен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Учебно заведение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Година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на придобиване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6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Тракийски университет Стара Загора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2022г.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1651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21789"/>
              </p:ext>
            </p:extLst>
          </p:nvPr>
        </p:nvGraphicFramePr>
        <p:xfrm>
          <a:off x="203202" y="3075383"/>
          <a:ext cx="11753848" cy="2118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7949">
                  <a:extLst>
                    <a:ext uri="{9D8B030D-6E8A-4147-A177-3AD203B41FA5}">
                      <a16:colId xmlns:a16="http://schemas.microsoft.com/office/drawing/2014/main" val="2626116328"/>
                    </a:ext>
                  </a:extLst>
                </a:gridCol>
                <a:gridCol w="3934920">
                  <a:extLst>
                    <a:ext uri="{9D8B030D-6E8A-4147-A177-3AD203B41FA5}">
                      <a16:colId xmlns:a16="http://schemas.microsoft.com/office/drawing/2014/main" val="119648223"/>
                    </a:ext>
                  </a:extLst>
                </a:gridCol>
                <a:gridCol w="3900979">
                  <a:extLst>
                    <a:ext uri="{9D8B030D-6E8A-4147-A177-3AD203B41FA5}">
                      <a16:colId xmlns:a16="http://schemas.microsoft.com/office/drawing/2014/main" val="4012960208"/>
                    </a:ext>
                  </a:extLst>
                </a:gridCol>
              </a:tblGrid>
              <a:tr h="381286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Образователна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степен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Учебно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заведение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Година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на придобиване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36352"/>
                  </a:ext>
                </a:extLst>
              </a:tr>
              <a:tr h="17107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Висше магистърска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степен – Английски език и методика за специалисти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Висше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бакалавърска степен -Приложна лингвистика Немски с Английски език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ПУ „Паисий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Хилендарски</a:t>
                      </a:r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“ гр. Пловдив</a:t>
                      </a:r>
                    </a:p>
                    <a:p>
                      <a:endParaRPr lang="bg-BG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ПУ „Паисий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Хилендарски</a:t>
                      </a:r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“ гр. Пловдив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2020г.</a:t>
                      </a:r>
                    </a:p>
                    <a:p>
                      <a:endParaRPr lang="bg-BG" dirty="0">
                        <a:solidFill>
                          <a:schemeClr val="bg1"/>
                        </a:solidFill>
                      </a:endParaRPr>
                    </a:p>
                    <a:p>
                      <a:endParaRPr lang="bg-BG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2019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0558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19702"/>
              </p:ext>
            </p:extLst>
          </p:nvPr>
        </p:nvGraphicFramePr>
        <p:xfrm>
          <a:off x="228599" y="5415280"/>
          <a:ext cx="11753848" cy="128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{5940675A-B579-460E-94D1-54222C63F5DA}</a:tableStyleId>
              </a:tblPr>
              <a:tblGrid>
                <a:gridCol w="3937001">
                  <a:extLst>
                    <a:ext uri="{9D8B030D-6E8A-4147-A177-3AD203B41FA5}">
                      <a16:colId xmlns:a16="http://schemas.microsoft.com/office/drawing/2014/main" val="749024590"/>
                    </a:ext>
                  </a:extLst>
                </a:gridCol>
                <a:gridCol w="3928215">
                  <a:extLst>
                    <a:ext uri="{9D8B030D-6E8A-4147-A177-3AD203B41FA5}">
                      <a16:colId xmlns:a16="http://schemas.microsoft.com/office/drawing/2014/main" val="4154687710"/>
                    </a:ext>
                  </a:extLst>
                </a:gridCol>
                <a:gridCol w="3888632">
                  <a:extLst>
                    <a:ext uri="{9D8B030D-6E8A-4147-A177-3AD203B41FA5}">
                      <a16:colId xmlns:a16="http://schemas.microsoft.com/office/drawing/2014/main" val="2830122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Допълнитено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обучение, специализация, професионална квалификация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Учебно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заведение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Година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</a:rPr>
                        <a:t> на придобиване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6961"/>
                  </a:ext>
                </a:extLst>
              </a:tr>
              <a:tr h="205000">
                <a:tc>
                  <a:txBody>
                    <a:bodyPr/>
                    <a:lstStyle/>
                    <a:p>
                      <a:endParaRPr lang="bg-BG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64798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72549"/>
            <a:ext cx="1003300" cy="81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85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r>
              <a:rPr lang="bg-BG" dirty="0"/>
              <a:t>Педагогическа дейност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1600" y="963066"/>
            <a:ext cx="10953750" cy="5386934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tx1"/>
                </a:solidFill>
              </a:rPr>
              <a:t>Като млад учител все още се уча от преподавателите за различни методи за преподаване, като се опитавам максимално да привлека вниманието на учениците, техния интерес и мотивация. Живеем във век на технологии, които все повече навлизат в нашето ежедневие и ние като учители – модератори трябва да сме в крак с тях и да ги прилагаме умело в учебния процес. С помощта на интерактивната дъска имаме възможността да използваме и дигиталните ресурси, с които разполагаме, да улесним работата с учебниците, както и да онагледим материала. Интересът на учениците се повишава, те стават активни, свързват и попълват упражненията на дъската, гледат образователни клипове и се чустват в ‚,свои води‘‘.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50" y="152400"/>
            <a:ext cx="1003300" cy="81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06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bg-BG" dirty="0"/>
              <a:t>Педагогическа дейност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1988800" cy="55324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bg-BG" dirty="0">
                <a:solidFill>
                  <a:schemeClr val="tx1"/>
                </a:solidFill>
              </a:rPr>
              <a:t>Старая се максимално да достигна до учениците и понякога заедно избираме начина, по който да работим подбрания от мен учебен материал. Прилагам игрите в </a:t>
            </a:r>
            <a:r>
              <a:rPr lang="en-US" dirty="0" err="1">
                <a:solidFill>
                  <a:schemeClr val="tx1"/>
                </a:solidFill>
              </a:rPr>
              <a:t>Kahoot</a:t>
            </a:r>
            <a:r>
              <a:rPr lang="en-US" dirty="0">
                <a:solidFill>
                  <a:schemeClr val="tx1"/>
                </a:solidFill>
              </a:rPr>
              <a:t>, Quizlet,</a:t>
            </a:r>
            <a:r>
              <a:rPr lang="bg-BG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Puzzlemaker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кръстословици,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разделям ги на групи по двама или по отбори, играем с топка. </a:t>
            </a:r>
          </a:p>
          <a:p>
            <a:pPr>
              <a:spcBef>
                <a:spcPts val="600"/>
              </a:spcBef>
            </a:pPr>
            <a:r>
              <a:rPr lang="bg-BG" dirty="0">
                <a:solidFill>
                  <a:schemeClr val="tx1"/>
                </a:solidFill>
              </a:rPr>
              <a:t>Запозната съм с метода Монтесори и сугестопедията, според която се учи с любов и желание и опитвам да го приложа в часовете.</a:t>
            </a:r>
          </a:p>
          <a:p>
            <a:pPr>
              <a:spcBef>
                <a:spcPts val="600"/>
              </a:spcBef>
            </a:pPr>
            <a:r>
              <a:rPr lang="bg-BG" dirty="0">
                <a:solidFill>
                  <a:schemeClr val="tx1"/>
                </a:solidFill>
              </a:rPr>
              <a:t>Аз се стремя чрез преподаването на немски език да уча учениците на точност, дисциплина и самосъзнание. Използвам дедуктивния метод на преподаване ( от общото към частното ) с помощта на примери, от които те сами извличат правилото. И по този начин ги мотивирам да развият логическото си мислене.</a:t>
            </a:r>
          </a:p>
          <a:p>
            <a:pPr>
              <a:spcBef>
                <a:spcPts val="600"/>
              </a:spcBef>
            </a:pPr>
            <a:r>
              <a:rPr lang="bg-BG" dirty="0">
                <a:solidFill>
                  <a:schemeClr val="tx1"/>
                </a:solidFill>
              </a:rPr>
              <a:t>В учебно-възпитателния процес поставям на преден план ученика с неговата емоционална, познавателна и творческа дейност.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50" y="152400"/>
            <a:ext cx="1003300" cy="81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12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675"/>
          </a:xfrm>
        </p:spPr>
        <p:txBody>
          <a:bodyPr/>
          <a:lstStyle/>
          <a:p>
            <a:r>
              <a:rPr lang="bg-BG" dirty="0"/>
              <a:t>Отговорност на учителя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8676"/>
            <a:ext cx="12192000" cy="6029324"/>
          </a:xfrm>
        </p:spPr>
        <p:txBody>
          <a:bodyPr numCol="1"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Спазвам трудовата дисциплина съгласно КТ и правилника за вътрешния ред на гимназията.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Водя задължителната учебна документация.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Участвам във всички педагогически съвети и изпълнявам стриктно взетите решения.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Попълвам в срок графиците и поставените ми задачи.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Работя с платформите </a:t>
            </a:r>
            <a:r>
              <a:rPr lang="en-US" dirty="0">
                <a:solidFill>
                  <a:schemeClr val="tx1"/>
                </a:solidFill>
              </a:rPr>
              <a:t>Google Meet</a:t>
            </a:r>
            <a:r>
              <a:rPr lang="bg-BG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Google Classroom</a:t>
            </a:r>
            <a:r>
              <a:rPr lang="bg-BG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Google Docs </a:t>
            </a:r>
            <a:r>
              <a:rPr lang="bg-BG" dirty="0">
                <a:solidFill>
                  <a:schemeClr val="tx1"/>
                </a:solidFill>
              </a:rPr>
              <a:t>и </a:t>
            </a:r>
            <a:r>
              <a:rPr lang="en-US" dirty="0">
                <a:solidFill>
                  <a:schemeClr val="tx1"/>
                </a:solidFill>
              </a:rPr>
              <a:t>Google Forms</a:t>
            </a:r>
            <a:r>
              <a:rPr lang="bg-BG" dirty="0">
                <a:solidFill>
                  <a:schemeClr val="tx1"/>
                </a:solidFill>
              </a:rPr>
              <a:t>.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Планирам и подготвям учебния план и неговото разпределение.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Прилагам гъвкавост и креативност по време на учбния процес.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Извършвам промени в плановете си, за да удовлетворя нуждите на групи или отделни ученици чрез консултации.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Оценям учениците индивидуално  и обективно според техните знания и възможности.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50" y="152400"/>
            <a:ext cx="1003300" cy="81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45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52400"/>
            <a:ext cx="8534400" cy="1507067"/>
          </a:xfrm>
        </p:spPr>
        <p:txBody>
          <a:bodyPr/>
          <a:lstStyle/>
          <a:p>
            <a:r>
              <a:rPr lang="bg-BG" dirty="0"/>
              <a:t>Бъдещи планове и цели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101"/>
            <a:ext cx="11861800" cy="36449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bg-BG" dirty="0">
                <a:solidFill>
                  <a:schemeClr val="tx1"/>
                </a:solidFill>
              </a:rPr>
              <a:t>Професионално развитие </a:t>
            </a:r>
          </a:p>
          <a:p>
            <a:pPr marL="0" indent="0">
              <a:buNone/>
            </a:pPr>
            <a:r>
              <a:rPr lang="bg-BG" dirty="0">
                <a:solidFill>
                  <a:schemeClr val="tx1"/>
                </a:solidFill>
              </a:rPr>
              <a:t>-   Завършване на курс към </a:t>
            </a:r>
            <a:r>
              <a:rPr lang="en-US" dirty="0">
                <a:solidFill>
                  <a:schemeClr val="tx1"/>
                </a:solidFill>
              </a:rPr>
              <a:t>Goethe </a:t>
            </a:r>
            <a:r>
              <a:rPr lang="en-US" dirty="0" err="1">
                <a:solidFill>
                  <a:schemeClr val="tx1"/>
                </a:solidFill>
              </a:rPr>
              <a:t>Institut</a:t>
            </a:r>
            <a:r>
              <a:rPr lang="bg-BG" dirty="0">
                <a:solidFill>
                  <a:schemeClr val="tx1"/>
                </a:solidFill>
              </a:rPr>
              <a:t> за новоназначени учители</a:t>
            </a:r>
          </a:p>
          <a:p>
            <a:pPr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Придобиване на професионална квалификационна степен</a:t>
            </a:r>
          </a:p>
          <a:p>
            <a:pPr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Участие в обучения и семинари</a:t>
            </a:r>
          </a:p>
          <a:p>
            <a:pPr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Да се запозная с нови иновации и методи в преподаването</a:t>
            </a:r>
          </a:p>
          <a:p>
            <a:pPr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Да придобия умения за личностното развитие и практическата психология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50" y="152400"/>
            <a:ext cx="1003300" cy="81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06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"/>
            <a:ext cx="10515600" cy="939800"/>
          </a:xfrm>
        </p:spPr>
        <p:txBody>
          <a:bodyPr/>
          <a:lstStyle/>
          <a:p>
            <a:r>
              <a:rPr lang="bg-BG" dirty="0"/>
              <a:t>Самооценка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12192000" cy="6502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Като млад учител имам удоволствието да изследвам и използвам нови методи за преподаване. За мен всеки ден е разнообразен от предходния, защото се сблъсквам с различни неща. Старая се да попивам от опита на колегите и да се допитвам до тях, когато не съм сигурна как да постъпя. В преподавателската професия трябва да си готов да учиш много и да прилагаш наученото, да се адаптираш и променяш лесно, да си гъвкав. </a:t>
            </a:r>
          </a:p>
          <a:p>
            <a:pPr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За мен на първо място е да достигна до учениците, да разбера какви са техните интереси, цели, възможности и нужди, свързани с езика. В това се крие и най-силната ми страна. Учениците усещат, че ме е грижа за тях и че това, на което ги уча, е за тяхно добро.</a:t>
            </a:r>
          </a:p>
          <a:p>
            <a:pPr>
              <a:spcBef>
                <a:spcPts val="0"/>
              </a:spcBef>
            </a:pPr>
            <a:r>
              <a:rPr lang="bg-BG" dirty="0">
                <a:solidFill>
                  <a:schemeClr val="tx1"/>
                </a:solidFill>
              </a:rPr>
              <a:t>Това, на което искам да наблегна, е изграждането на общи критерии за оценяване, които са съобразени спрямо възможностите, компетентностите и нивото на учениците. Старая се да бъда по-смела в прилагането на наученото и на новите методи.</a:t>
            </a:r>
          </a:p>
          <a:p>
            <a:pPr>
              <a:spcBef>
                <a:spcPts val="0"/>
              </a:spcBef>
            </a:pP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50" y="152400"/>
            <a:ext cx="1003300" cy="81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5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10515600" cy="1325563"/>
          </a:xfrm>
        </p:spPr>
        <p:txBody>
          <a:bodyPr/>
          <a:lstStyle/>
          <a:p>
            <a:r>
              <a:rPr lang="bg-BG" dirty="0"/>
              <a:t>Самооценка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50" y="152400"/>
            <a:ext cx="1003300" cy="810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4500" y="1325563"/>
            <a:ext cx="114109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000" dirty="0"/>
              <a:t>Аз вярвам, че за доброто преподаване са нужни три неща – любов към работата, отлични познания по предмета и непрекъсната комуникация с децата и техните родители.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000" dirty="0"/>
              <a:t>Обратната връзка от децата е важна, за да работим в екип, да сме максимално ефективни и да се развиваме като личности. Разговорът с родителите е важен за понататъчното развитие на целия образователен процес и внася сигурност в него.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000" dirty="0"/>
              <a:t>За моята лична самооценка разчитам на учениците и винаги, когато приложа нов метод, се допитвам до тях дали им допада, какво им е харесало, имат ли други идеи.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87793052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10432</TotalTime>
  <Words>1198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Slice</vt:lpstr>
      <vt:lpstr>Учителско портфолио </vt:lpstr>
      <vt:lpstr>Общи данни</vt:lpstr>
      <vt:lpstr>Образование и допълнителни квалификации</vt:lpstr>
      <vt:lpstr>Педагогическа дейност</vt:lpstr>
      <vt:lpstr>Педагогическа дейност</vt:lpstr>
      <vt:lpstr>Отговорност на учителя</vt:lpstr>
      <vt:lpstr>Бъдещи планове и цели</vt:lpstr>
      <vt:lpstr>Самооценка</vt:lpstr>
      <vt:lpstr>Самооценка</vt:lpstr>
      <vt:lpstr>Квалификационни курсове и кредити</vt:lpstr>
      <vt:lpstr>Личен напредък</vt:lpstr>
      <vt:lpstr>прилоЖЕНИЕ</vt:lpstr>
      <vt:lpstr>Приложение</vt:lpstr>
      <vt:lpstr>Приложение</vt:lpstr>
      <vt:lpstr>приложение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Учителско портфолио</dc:title>
  <dc:creator>Ico</dc:creator>
  <cp:lastModifiedBy>Мария Турникова</cp:lastModifiedBy>
  <cp:revision>40</cp:revision>
  <dcterms:created xsi:type="dcterms:W3CDTF">2020-10-04T19:28:34Z</dcterms:created>
  <dcterms:modified xsi:type="dcterms:W3CDTF">2024-01-08T19:54:36Z</dcterms:modified>
</cp:coreProperties>
</file>