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4" r:id="rId15"/>
    <p:sldId id="272" r:id="rId16"/>
    <p:sldId id="273" r:id="rId17"/>
    <p:sldId id="275" r:id="rId18"/>
    <p:sldId id="276" r:id="rId19"/>
    <p:sldId id="277" r:id="rId20"/>
    <p:sldId id="279" r:id="rId21"/>
    <p:sldId id="280" r:id="rId22"/>
    <p:sldId id="278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oryanageneva@schoolmath.e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Портфолио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На: Боряна Николова Генева</a:t>
            </a:r>
          </a:p>
          <a:p>
            <a:r>
              <a:rPr lang="bg-BG" dirty="0" smtClean="0"/>
              <a:t>Старши учител по физика и астрономия </a:t>
            </a:r>
          </a:p>
          <a:p>
            <a:r>
              <a:rPr lang="bg-BG" dirty="0" smtClean="0"/>
              <a:t>В МГ,,Академик Кирил Попов“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87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Квалификационни курсове и кредити</a:t>
            </a:r>
            <a:br>
              <a:rPr lang="bg-BG" dirty="0" smtClean="0"/>
            </a:br>
            <a:r>
              <a:rPr lang="bg-BG" dirty="0" smtClean="0"/>
              <a:t>2016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,,Толерантност в живота, толерантност в учебното заведения. Избягване на дискриминационни модели“, 8 квалификационни часа, 2016 г.</a:t>
            </a:r>
          </a:p>
          <a:p>
            <a:r>
              <a:rPr lang="bg-BG" dirty="0" smtClean="0"/>
              <a:t>,,Иновативни практики и интерактивни методи за реализиране на педагогическото взаимодействие учител-ученик-родител“,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2016г.</a:t>
            </a:r>
          </a:p>
          <a:p>
            <a:r>
              <a:rPr lang="bg-BG" dirty="0" smtClean="0"/>
              <a:t>,,Практически умения за формиране на екип. Техники за решаване на конфликти. Диагностициране на климата в екипа. Оценка и развитие на персонала“,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2016г.</a:t>
            </a:r>
          </a:p>
        </p:txBody>
      </p:sp>
    </p:spTree>
    <p:extLst>
      <p:ext uri="{BB962C8B-B14F-4D97-AF65-F5344CB8AC3E}">
        <p14:creationId xmlns:p14="http://schemas.microsoft.com/office/powerpoint/2010/main" val="85754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</a:t>
            </a:r>
            <a:r>
              <a:rPr lang="bg-BG" dirty="0" smtClean="0"/>
              <a:t>кредити</a:t>
            </a:r>
            <a:br>
              <a:rPr lang="bg-BG" dirty="0" smtClean="0"/>
            </a:br>
            <a:r>
              <a:rPr lang="bg-BG" dirty="0" smtClean="0"/>
              <a:t>2017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,,“Меките“ умения на педагогическите специалисти – предпоставка за ефективна комуникация и дейност“, </a:t>
            </a:r>
            <a:r>
              <a:rPr lang="bg-BG" dirty="0" smtClean="0"/>
              <a:t>1 </a:t>
            </a:r>
            <a:r>
              <a:rPr lang="bg-BG" dirty="0"/>
              <a:t>квалификационен</a:t>
            </a:r>
            <a:r>
              <a:rPr lang="bg-BG" dirty="0" smtClean="0"/>
              <a:t> </a:t>
            </a:r>
            <a:r>
              <a:rPr lang="bg-BG" dirty="0"/>
              <a:t>кредит, 2017г</a:t>
            </a:r>
            <a:r>
              <a:rPr lang="bg-BG" dirty="0" smtClean="0"/>
              <a:t>.</a:t>
            </a:r>
          </a:p>
          <a:p>
            <a:r>
              <a:rPr lang="bg-BG" dirty="0" smtClean="0"/>
              <a:t>,,Професионалното портфолио – инструмент за повишаване постиженията на детето и ученика за оценка и самооценка на дейноста на учителя“,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кредит,2017 г.</a:t>
            </a:r>
          </a:p>
          <a:p>
            <a:r>
              <a:rPr lang="bg-BG" dirty="0" smtClean="0"/>
              <a:t>,,Медии, обществени комуникации и </a:t>
            </a:r>
            <a:r>
              <a:rPr lang="en-US" dirty="0" smtClean="0"/>
              <a:t>PR</a:t>
            </a:r>
            <a:r>
              <a:rPr lang="bg-BG" dirty="0" smtClean="0"/>
              <a:t>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2017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627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</a:t>
            </a:r>
            <a:r>
              <a:rPr lang="bg-BG" dirty="0" smtClean="0"/>
              <a:t>кредити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2018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,,Придобиване на знания и формираяне на базови и практически умения свързани със защита на децата и учениците при бедствия и кризисни сситуации и указване на първа пмощ“,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2018 г.</a:t>
            </a:r>
          </a:p>
          <a:p>
            <a:r>
              <a:rPr lang="bg-BG" dirty="0" smtClean="0"/>
              <a:t>,,Усъвършенстване на професионалните взаимоотношения в педагогическия колектив“,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2018 г. </a:t>
            </a:r>
          </a:p>
          <a:p>
            <a:r>
              <a:rPr lang="bg-BG" dirty="0" smtClean="0"/>
              <a:t>,,Неформалното обучение по физика – роля, значение, практика“,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2018 г.</a:t>
            </a:r>
          </a:p>
          <a:p>
            <a:r>
              <a:rPr lang="bg-BG" dirty="0" smtClean="0"/>
              <a:t>,,Физика на микросвета“, 2 квалификационни кредита 2018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884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</a:t>
            </a:r>
            <a:r>
              <a:rPr lang="bg-BG" dirty="0" smtClean="0"/>
              <a:t>кредити</a:t>
            </a:r>
            <a:br>
              <a:rPr lang="bg-BG" dirty="0" smtClean="0"/>
            </a:br>
            <a:r>
              <a:rPr lang="bg-BG" dirty="0" smtClean="0"/>
              <a:t>2019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,,Майсторски клас: Методика на преподаването на раздел “Механика“ на английски език“, 1 </a:t>
            </a:r>
            <a:r>
              <a:rPr lang="bg-BG" dirty="0"/>
              <a:t>квалификационен </a:t>
            </a:r>
            <a:r>
              <a:rPr lang="bg-BG" dirty="0" smtClean="0"/>
              <a:t>кредит, 2019 г.</a:t>
            </a:r>
          </a:p>
          <a:p>
            <a:r>
              <a:rPr lang="bg-BG" dirty="0" smtClean="0"/>
              <a:t>,,Подобряване на професионалните и партньорски взаимоотношения в педагогическия екип. Умения за справяне с конфликтни ситуации“, 3 квалификационни крдита, 2019 г.</a:t>
            </a:r>
          </a:p>
          <a:p>
            <a:r>
              <a:rPr lang="bg-BG" dirty="0" smtClean="0"/>
              <a:t>,,Физика на човешкото тяло“, 2 квалификационни кредита, 2019 г.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653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кредити</a:t>
            </a:r>
            <a:br>
              <a:rPr lang="bg-BG" dirty="0"/>
            </a:br>
            <a:r>
              <a:rPr lang="bg-BG" dirty="0"/>
              <a:t>2019 г.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,,Атестирането, инструмент за повишаване на компетентностите на педагогическите специалисти и подобряване на качеството на образованието“,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2019 г.</a:t>
            </a:r>
          </a:p>
          <a:p>
            <a:r>
              <a:rPr lang="bg-BG" dirty="0" smtClean="0"/>
              <a:t>,,Училище в облака: Въведение“, 1 </a:t>
            </a:r>
            <a:r>
              <a:rPr lang="bg-BG" dirty="0"/>
              <a:t>квалификационен</a:t>
            </a:r>
            <a:r>
              <a:rPr lang="bg-BG" dirty="0" smtClean="0"/>
              <a:t> кедит, 2019 г.</a:t>
            </a:r>
          </a:p>
          <a:p>
            <a:r>
              <a:rPr lang="bg-BG" dirty="0" smtClean="0"/>
              <a:t>,,Училище в облака: Общуване и организация“,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2019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939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</a:t>
            </a:r>
            <a:r>
              <a:rPr lang="bg-BG" dirty="0" smtClean="0"/>
              <a:t>кредити</a:t>
            </a:r>
            <a:br>
              <a:rPr lang="bg-BG" dirty="0" smtClean="0"/>
            </a:br>
            <a:r>
              <a:rPr lang="bg-BG" dirty="0" smtClean="0"/>
              <a:t>2020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,,Проактивният учител – основен фактор за повишаване на познавателния интерес и резулатите на учениците“,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2020 г.</a:t>
            </a:r>
          </a:p>
          <a:p>
            <a:r>
              <a:rPr lang="bg-BG" dirty="0" smtClean="0"/>
              <a:t>,,Проектно-баязирано обучение с интегриране на информационните технологии“,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2020 г.</a:t>
            </a:r>
          </a:p>
          <a:p>
            <a:r>
              <a:rPr lang="bg-BG" dirty="0" smtClean="0"/>
              <a:t>,,Обучение на уители по физика, които от учебната 2020/2021 г. ще преподават по учебните програми за профилирана подготовка“, 1</a:t>
            </a:r>
            <a:r>
              <a:rPr lang="bg-BG" dirty="0"/>
              <a:t> квалификационен</a:t>
            </a:r>
            <a:r>
              <a:rPr lang="bg-BG" dirty="0" smtClean="0"/>
              <a:t> кредит, 2020 г.</a:t>
            </a:r>
          </a:p>
          <a:p>
            <a:r>
              <a:rPr lang="bg-BG" dirty="0" smtClean="0"/>
              <a:t>,,Какво е игровизация и как се прилага в обучението“, 1 </a:t>
            </a:r>
            <a:r>
              <a:rPr lang="bg-BG" dirty="0"/>
              <a:t>квалификационен</a:t>
            </a:r>
            <a:r>
              <a:rPr lang="bg-BG" dirty="0" smtClean="0"/>
              <a:t> кредит, 2020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40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Квалификационни курсове и </a:t>
            </a:r>
            <a:r>
              <a:rPr lang="bg-BG" dirty="0" smtClean="0"/>
              <a:t>кредити</a:t>
            </a:r>
            <a:br>
              <a:rPr lang="bg-BG" dirty="0" smtClean="0"/>
            </a:br>
            <a:r>
              <a:rPr lang="bg-BG" dirty="0" smtClean="0"/>
              <a:t>2021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,,Компетентностният подход в обучението“, 1 квалификационен кредит, 2021 г.</a:t>
            </a:r>
          </a:p>
          <a:p>
            <a:r>
              <a:rPr lang="bg-BG" dirty="0" smtClean="0"/>
              <a:t>,,Инспектиране на образователната институция“, 1 </a:t>
            </a:r>
            <a:r>
              <a:rPr lang="bg-BG" dirty="0"/>
              <a:t>квалификационен кредит, 2021 г</a:t>
            </a:r>
            <a:r>
              <a:rPr lang="bg-BG" dirty="0" smtClean="0"/>
              <a:t>.</a:t>
            </a:r>
          </a:p>
          <a:p>
            <a:r>
              <a:rPr lang="bg-BG" dirty="0"/>
              <a:t>,,Методика на обучението по безопасност на движението по пътищата в 8-12 </a:t>
            </a:r>
            <a:r>
              <a:rPr lang="bg-BG" dirty="0" smtClean="0"/>
              <a:t>клас“, 2 квалификационни кредита, </a:t>
            </a:r>
            <a:r>
              <a:rPr lang="bg-BG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111476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Награди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Почитната значка на град Пловдив;</a:t>
            </a:r>
          </a:p>
          <a:p>
            <a:r>
              <a:rPr lang="bg-BG" dirty="0" smtClean="0"/>
              <a:t>,,Неофит Рилски“ на МОН;</a:t>
            </a:r>
          </a:p>
          <a:p>
            <a:r>
              <a:rPr lang="bg-BG" dirty="0" smtClean="0"/>
              <a:t>Награда за изключителни постижения при откриване и развитие на млади таланти по физика на фондация Св.Св.Кирил и Методий.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823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 smtClean="0"/>
              <a:t>2011-2012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bg-BG" dirty="0"/>
              <a:t>Мирослав Генов Маринов – 2-ра награда, 8 клас, Национално пролетно състезание по физика 11-12 април 2012г, гр.Шумен;</a:t>
            </a:r>
          </a:p>
          <a:p>
            <a:pPr lvl="0"/>
            <a:r>
              <a:rPr lang="bg-BG" dirty="0"/>
              <a:t>Джовани Павлов Чемишанов – грамота за високи постижения в областта на природните науки, РИО-гр.Пловдив;</a:t>
            </a:r>
          </a:p>
          <a:p>
            <a:pPr lvl="0"/>
            <a:r>
              <a:rPr lang="bg-BG" dirty="0"/>
              <a:t>Джовани Павлов Чемишанов – 2-ро място, </a:t>
            </a:r>
            <a:r>
              <a:rPr lang="en-US" dirty="0"/>
              <a:t>VIII</a:t>
            </a:r>
            <a:r>
              <a:rPr lang="bg-BG" dirty="0"/>
              <a:t> Национално състезание на знаещите;</a:t>
            </a:r>
          </a:p>
          <a:p>
            <a:pPr lvl="0"/>
            <a:r>
              <a:rPr lang="bg-BG" dirty="0"/>
              <a:t>Екатерина Велкова – грамота за участие в </a:t>
            </a:r>
            <a:r>
              <a:rPr lang="en-US" dirty="0"/>
              <a:t>III</a:t>
            </a:r>
            <a:r>
              <a:rPr lang="bg-BG" dirty="0"/>
              <a:t> балканиада по околна среда, Национално състезание;</a:t>
            </a:r>
          </a:p>
        </p:txBody>
      </p:sp>
    </p:spTree>
    <p:extLst>
      <p:ext uri="{BB962C8B-B14F-4D97-AF65-F5344CB8AC3E}">
        <p14:creationId xmlns:p14="http://schemas.microsoft.com/office/powerpoint/2010/main" val="96160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 smtClean="0"/>
              <a:t>2012-2013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bg-BG" dirty="0"/>
              <a:t>Климентина Николаева Савова - 2-ра награда, 7 клас, Национално есенно състезание по физика 9-11 ноември 2012г., гр. Вършец;</a:t>
            </a:r>
          </a:p>
          <a:p>
            <a:pPr lvl="0"/>
            <a:r>
              <a:rPr lang="bg-BG" dirty="0"/>
              <a:t>Мирослав Генов Маринов – 1-ва награда, 9 клас, Национално пролетно състезание по физика 16-17 март 2013г, гр.Хисаря;</a:t>
            </a:r>
          </a:p>
          <a:p>
            <a:pPr lvl="0"/>
            <a:r>
              <a:rPr lang="bg-BG" dirty="0"/>
              <a:t>Климентина Николаева Савова - 2-ра награда, 7 клас, Национално пролетно състезание по физика 16-17 март 2013г, гр.Хисаря;</a:t>
            </a:r>
          </a:p>
          <a:p>
            <a:pPr lvl="0"/>
            <a:r>
              <a:rPr lang="bg-BG" dirty="0"/>
              <a:t>Стефан Маринов Булдеев </a:t>
            </a:r>
            <a:r>
              <a:rPr lang="en-US" dirty="0"/>
              <a:t>2-</a:t>
            </a:r>
            <a:r>
              <a:rPr lang="bg-BG" dirty="0"/>
              <a:t>ра награда, 7 клас, Национално пролетно състезание по физика 16-17 март 2013г, гр.Хисаря;</a:t>
            </a:r>
          </a:p>
        </p:txBody>
      </p:sp>
    </p:spTree>
    <p:extLst>
      <p:ext uri="{BB962C8B-B14F-4D97-AF65-F5344CB8AC3E}">
        <p14:creationId xmlns:p14="http://schemas.microsoft.com/office/powerpoint/2010/main" val="3906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Лични данни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2" y="2560320"/>
            <a:ext cx="3472541" cy="34725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074" y="2560320"/>
            <a:ext cx="6361613" cy="3310128"/>
          </a:xfrm>
        </p:spPr>
        <p:txBody>
          <a:bodyPr/>
          <a:lstStyle/>
          <a:p>
            <a:r>
              <a:rPr lang="bg-BG" dirty="0" smtClean="0"/>
              <a:t>Име:   Боряна Николова Генева</a:t>
            </a:r>
            <a:endParaRPr lang="bg-BG" dirty="0"/>
          </a:p>
          <a:p>
            <a:r>
              <a:rPr lang="bg-BG" dirty="0" smtClean="0"/>
              <a:t>Дата на раждане: 31.07.1973 г.</a:t>
            </a:r>
          </a:p>
          <a:p>
            <a:r>
              <a:rPr lang="bg-BG" dirty="0" smtClean="0"/>
              <a:t>Имейл: </a:t>
            </a:r>
            <a:r>
              <a:rPr lang="en-US" dirty="0" smtClean="0">
                <a:hlinkClick r:id="rId3"/>
              </a:rPr>
              <a:t>boryanageneva@schoolmath.eu</a:t>
            </a:r>
            <a:endParaRPr lang="en-US" dirty="0" smtClean="0"/>
          </a:p>
          <a:p>
            <a:r>
              <a:rPr lang="bg-BG" dirty="0" smtClean="0"/>
              <a:t>Телефон: 0885953501</a:t>
            </a:r>
          </a:p>
          <a:p>
            <a:r>
              <a:rPr lang="bg-BG" dirty="0" smtClean="0"/>
              <a:t>Месторабота: МГ,,Академик Кирил Попов“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832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 smtClean="0"/>
              <a:t>2013-2014 г.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bg-BG" dirty="0"/>
              <a:t>Мирослав Генов Маринов – 1-ва награда, 10 клас, Национално пролетно състезание по физика 15 март 2014г, гр.Сандански;</a:t>
            </a:r>
          </a:p>
          <a:p>
            <a:pPr lvl="0"/>
            <a:r>
              <a:rPr lang="bg-BG" dirty="0"/>
              <a:t>Иван Стоянов Димитров – 2-ра награда, 8 клас, Национално пролетно състезание по физика 15 март 2014г, гр.Сандански;</a:t>
            </a:r>
          </a:p>
          <a:p>
            <a:pPr lvl="0"/>
            <a:r>
              <a:rPr lang="bg-BG" dirty="0"/>
              <a:t>Радослав Стоянов Димитров - 3-та награда, 7 клас, Национално пролетно състезание по физика 15 март 2014г, гр.Сандански;</a:t>
            </a:r>
          </a:p>
          <a:p>
            <a:pPr lvl="0"/>
            <a:r>
              <a:rPr lang="bg-BG" dirty="0"/>
              <a:t>Мирослав Генов Маринов – 1-ва награда, 10 клас, Национално есенно състезание по физика 15-17 ноември 2013г., гр.Сливен</a:t>
            </a:r>
            <a:r>
              <a:rPr lang="bg-BG" dirty="0" smtClean="0"/>
              <a:t>;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bg-BG" dirty="0"/>
              <a:t>Емили Георгиева Вецева – 2-ра награда, 7 клас, </a:t>
            </a:r>
          </a:p>
          <a:p>
            <a:pPr lvl="0"/>
            <a:r>
              <a:rPr lang="bg-BG" dirty="0"/>
              <a:t>Иван Стоянов Димитров – 3-та  награда, 8 клас, Национално есенно състезание по физика 15-17 ноември 2013г., гр.Сливен;</a:t>
            </a:r>
          </a:p>
          <a:p>
            <a:pPr lvl="0"/>
            <a:r>
              <a:rPr lang="bg-BG" dirty="0"/>
              <a:t>Иван Стоянов Димитров – 3-то  място, 8 клас, Ключови компетентности по природни науки и екология, 1-3 ноември 2013г., гр. Плевен;</a:t>
            </a:r>
          </a:p>
          <a:p>
            <a:pPr lvl="0"/>
            <a:r>
              <a:rPr lang="bg-BG" dirty="0"/>
              <a:t>Иван Стоянов Димитров – сертификат за отличие, </a:t>
            </a:r>
            <a:r>
              <a:rPr lang="en-US" dirty="0"/>
              <a:t>XVI</a:t>
            </a:r>
            <a:r>
              <a:rPr lang="bg-BG" dirty="0"/>
              <a:t> Национална олимпиада по астрономия, 13-14 април 2013г., гр. Кърджали;</a:t>
            </a:r>
          </a:p>
        </p:txBody>
      </p:sp>
    </p:spTree>
    <p:extLst>
      <p:ext uri="{BB962C8B-B14F-4D97-AF65-F5344CB8AC3E}">
        <p14:creationId xmlns:p14="http://schemas.microsoft.com/office/powerpoint/2010/main" val="148449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/>
              <a:t>2014-2015 г.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1520" y="2403565"/>
            <a:ext cx="5525588" cy="4193177"/>
          </a:xfrm>
        </p:spPr>
        <p:txBody>
          <a:bodyPr>
            <a:noAutofit/>
          </a:bodyPr>
          <a:lstStyle/>
          <a:p>
            <a:pPr lvl="0"/>
            <a:r>
              <a:rPr lang="bg-BG" sz="1400" dirty="0"/>
              <a:t>Евгени Стаев Кайряков – 1-во място, златен медал, 7 клас, Национално есенно състезание по физика 7-9 ноември 2014г., гр.Плевен;</a:t>
            </a:r>
          </a:p>
          <a:p>
            <a:pPr lvl="0"/>
            <a:r>
              <a:rPr lang="bg-BG" sz="1400" dirty="0"/>
              <a:t>Гергана Тихомирова Тодорова – 1-ва награда, 7 клас,</a:t>
            </a:r>
          </a:p>
          <a:p>
            <a:r>
              <a:rPr lang="bg-BG" sz="1400" dirty="0"/>
              <a:t>Национално есенно състезание по физика 7-9 ноември 2014г., гр.Плевен;</a:t>
            </a:r>
          </a:p>
          <a:p>
            <a:pPr lvl="0"/>
            <a:r>
              <a:rPr lang="bg-BG" sz="1400" dirty="0"/>
              <a:t>Иван Стоянов Димитров – 2-ра награда, 9 клас, Национално есенно състезание по физика 7-9 ноември 2014г., гр.Плевен;</a:t>
            </a:r>
          </a:p>
          <a:p>
            <a:pPr lvl="0"/>
            <a:r>
              <a:rPr lang="bg-BG" sz="1400" dirty="0"/>
              <a:t>Мирослав Генов Маринов – 2-ра награда, 11-12 клас 2014г., Национално есенно състезание по физика 7-9 ноември, гр.Плевен;</a:t>
            </a:r>
          </a:p>
          <a:p>
            <a:pPr lvl="0"/>
            <a:r>
              <a:rPr lang="bg-BG" sz="1400" dirty="0"/>
              <a:t>Екатерина Борисова Иванова – 3-та награда, 7 клас, Национално есенно състезание по физика 7-9 ноември 2014г., гр.Плевен;</a:t>
            </a:r>
          </a:p>
          <a:p>
            <a:pPr lvl="0"/>
            <a:r>
              <a:rPr lang="bg-BG" sz="1400" dirty="0"/>
              <a:t>1-во място отборно, 7 клас, Национално есенно състезание по физика 7-9 ноември 2014г., гр.Плевен;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52160" y="2403565"/>
            <a:ext cx="5995851" cy="3696788"/>
          </a:xfrm>
        </p:spPr>
        <p:txBody>
          <a:bodyPr>
            <a:noAutofit/>
          </a:bodyPr>
          <a:lstStyle/>
          <a:p>
            <a:pPr lvl="0"/>
            <a:r>
              <a:rPr lang="bg-BG" sz="1400" dirty="0"/>
              <a:t>Евгени Стаев Кайряков – 1-во място, златен медал, 7 клас, Национално пролетно състезание по физика 7-8 март 2015г. гр.Варна;</a:t>
            </a:r>
          </a:p>
          <a:p>
            <a:pPr lvl="0"/>
            <a:r>
              <a:rPr lang="bg-BG" sz="1400" dirty="0"/>
              <a:t>Мирослав Генов Маринов – 3-то място, бронзов медал, 11-12 клас, Национално пролетно състезание по физика 7-8март 2015г.</a:t>
            </a:r>
          </a:p>
          <a:p>
            <a:r>
              <a:rPr lang="bg-BG" sz="1400" dirty="0"/>
              <a:t>гр.Варна;</a:t>
            </a:r>
          </a:p>
          <a:p>
            <a:pPr lvl="0"/>
            <a:r>
              <a:rPr lang="bg-BG" sz="1400" dirty="0"/>
              <a:t>Иван Стоянов Димитров – 2-ра награда, 9 клас, Национално пролетно състезание по физика 7-8март 2015г.,гр.Варна;</a:t>
            </a:r>
          </a:p>
          <a:p>
            <a:pPr lvl="0"/>
            <a:r>
              <a:rPr lang="bg-BG" sz="1400" dirty="0"/>
              <a:t>Климентина Николаева Савова - 2-ра награда, 8 клас, Национално пролетно състезание по физика 7-8март 2015г. гр.Варна;</a:t>
            </a:r>
          </a:p>
          <a:p>
            <a:pPr lvl="0"/>
            <a:r>
              <a:rPr lang="bg-BG" sz="1400" dirty="0"/>
              <a:t>Гергана Тихомирова Тодорова – 3-та награда, 7 клас, Национално пролетно състезание по физика 7-8март 2015г. гр.Варна;</a:t>
            </a:r>
          </a:p>
          <a:p>
            <a:pPr lvl="0"/>
            <a:r>
              <a:rPr lang="bg-BG" sz="1400" dirty="0"/>
              <a:t>Радослав Стоянов Димитров - 3-та награда, 8 клас, Национално пролетно състезание по физика 7-8март 2015г. гр.Варна;</a:t>
            </a:r>
          </a:p>
        </p:txBody>
      </p:sp>
    </p:spTree>
    <p:extLst>
      <p:ext uri="{BB962C8B-B14F-4D97-AF65-F5344CB8AC3E}">
        <p14:creationId xmlns:p14="http://schemas.microsoft.com/office/powerpoint/2010/main" val="347883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 smtClean="0"/>
              <a:t>2015-2016 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bg-BG" dirty="0" smtClean="0"/>
              <a:t> </a:t>
            </a:r>
            <a:r>
              <a:rPr lang="bg-BG" dirty="0"/>
              <a:t>Мирослав Маринов се класира на 8-мо място </a:t>
            </a:r>
            <a:r>
              <a:rPr lang="bg-BG" dirty="0" smtClean="0"/>
              <a:t>в Националния кръг на олимпиадата по физика и </a:t>
            </a:r>
            <a:r>
              <a:rPr lang="bg-BG" dirty="0"/>
              <a:t>заслужи званието </a:t>
            </a:r>
            <a:r>
              <a:rPr lang="bg-BG" b="1" dirty="0"/>
              <a:t>„ЛАУРЕАТ</a:t>
            </a:r>
            <a:r>
              <a:rPr lang="bg-BG" b="1" dirty="0" smtClean="0"/>
              <a:t>“,</a:t>
            </a:r>
          </a:p>
          <a:p>
            <a:pPr lvl="0"/>
            <a:r>
              <a:rPr lang="bg-BG" dirty="0" smtClean="0"/>
              <a:t> </a:t>
            </a:r>
            <a:r>
              <a:rPr lang="bg-BG" dirty="0"/>
              <a:t>Иван Димитров се класира на 9-то </a:t>
            </a:r>
            <a:r>
              <a:rPr lang="bg-BG" dirty="0" smtClean="0"/>
              <a:t>място </a:t>
            </a:r>
            <a:r>
              <a:rPr lang="bg-BG" dirty="0"/>
              <a:t>в Националния кръг на олимпиадата по физика</a:t>
            </a:r>
            <a:r>
              <a:rPr lang="bg-BG" dirty="0" smtClean="0"/>
              <a:t>.</a:t>
            </a:r>
            <a:endParaRPr lang="bg-BG" dirty="0"/>
          </a:p>
          <a:p>
            <a:pPr lvl="0"/>
            <a:r>
              <a:rPr lang="bg-BG" dirty="0"/>
              <a:t>Иван Димитров и Атанас Стефанов бяха допуснати до Националния кръг на олимпиадата по астрономия, проведена в град Кюстендил на 06-08.05.2016г. Атанас Стефанов се класира на 7-мо място, а Иван Димитров на 14-то </a:t>
            </a:r>
            <a:r>
              <a:rPr lang="bg-BG" dirty="0" smtClean="0"/>
              <a:t>място.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426712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</a:t>
            </a:r>
            <a:br>
              <a:rPr lang="bg-BG" dirty="0" smtClean="0"/>
            </a:br>
            <a:r>
              <a:rPr lang="bg-BG" dirty="0" smtClean="0"/>
              <a:t>2016-2017 г.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66160"/>
          </a:xfrm>
        </p:spPr>
        <p:txBody>
          <a:bodyPr>
            <a:noAutofit/>
          </a:bodyPr>
          <a:lstStyle/>
          <a:p>
            <a:r>
              <a:rPr lang="bg-BG" sz="1600" b="1" dirty="0"/>
              <a:t>Турнир на младия физик, гр.София 03-05.02.2017г.</a:t>
            </a:r>
            <a:r>
              <a:rPr lang="fr-FR" sz="1600" b="1" dirty="0"/>
              <a:t>		</a:t>
            </a:r>
            <a:endParaRPr lang="bg-BG" sz="1600" dirty="0"/>
          </a:p>
          <a:p>
            <a:r>
              <a:rPr lang="bg-BG" sz="1600" dirty="0"/>
              <a:t>Йордан Цветков Цветков – 9 е клас, Иван Стоянов Димитров – 12 а клас и Радослав Стоянов Димитров– 10ж клас-се класираха на 3-то място отборно.</a:t>
            </a:r>
          </a:p>
          <a:p>
            <a:r>
              <a:rPr lang="bg-BG" sz="1600" b="1" dirty="0"/>
              <a:t>Иван Стоянов Димитров ще участва в отбора на Международния турнир на младия физик, който ще се проведе в Сингапур 05-12.07.2017г</a:t>
            </a:r>
            <a:r>
              <a:rPr lang="bg-BG" sz="1600" dirty="0" smtClean="0"/>
              <a:t>.</a:t>
            </a:r>
          </a:p>
          <a:p>
            <a:r>
              <a:rPr lang="bg-BG" sz="1600" b="1" dirty="0"/>
              <a:t>Национално есененно състезание по физика гр. Велинград 25-27.11.2016г.</a:t>
            </a:r>
            <a:endParaRPr lang="bg-BG" sz="1600" dirty="0"/>
          </a:p>
          <a:p>
            <a:r>
              <a:rPr lang="fr-FR" sz="1600" dirty="0" err="1"/>
              <a:t>Йоан</a:t>
            </a:r>
            <a:r>
              <a:rPr lang="fr-FR" sz="1600" dirty="0"/>
              <a:t> </a:t>
            </a:r>
            <a:r>
              <a:rPr lang="fr-FR" sz="1600" dirty="0" err="1"/>
              <a:t>Георгиев</a:t>
            </a:r>
            <a:r>
              <a:rPr lang="fr-FR" sz="1600" dirty="0"/>
              <a:t> Саламбашев-10 ж </a:t>
            </a:r>
            <a:r>
              <a:rPr lang="fr-FR" sz="1600" dirty="0" err="1"/>
              <a:t>клас</a:t>
            </a:r>
            <a:r>
              <a:rPr lang="fr-FR" sz="1600" dirty="0"/>
              <a:t>,  </a:t>
            </a:r>
            <a:r>
              <a:rPr lang="fr-FR" sz="1600" dirty="0" err="1"/>
              <a:t>трета</a:t>
            </a:r>
            <a:r>
              <a:rPr lang="fr-FR" sz="1600" dirty="0"/>
              <a:t> </a:t>
            </a:r>
            <a:r>
              <a:rPr lang="fr-FR" sz="1600" dirty="0" err="1" smtClean="0"/>
              <a:t>награда</a:t>
            </a:r>
            <a:endParaRPr lang="bg-BG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	</a:t>
            </a:r>
            <a:r>
              <a:rPr lang="bg-BG" sz="2900" b="1" dirty="0"/>
              <a:t>Национално пролетно състезание по физикагр. Вършец 10-12.03.2017г.</a:t>
            </a:r>
            <a:endParaRPr lang="bg-BG" sz="2900" dirty="0"/>
          </a:p>
          <a:p>
            <a:r>
              <a:rPr lang="bg-BG" sz="2900" dirty="0"/>
              <a:t>Иван Стоянов Димитров – 12 а клас- 3-то място, </a:t>
            </a:r>
            <a:r>
              <a:rPr lang="bg-BG" sz="2900" b="1" dirty="0"/>
              <a:t>бронзов медал</a:t>
            </a:r>
            <a:r>
              <a:rPr lang="bg-BG" sz="2900" dirty="0"/>
              <a:t> на специална тема</a:t>
            </a:r>
          </a:p>
          <a:p>
            <a:r>
              <a:rPr lang="bg-BG" sz="2900" dirty="0"/>
              <a:t>Йордан Цветков Цветков – 9е клас –първа награда</a:t>
            </a:r>
          </a:p>
          <a:p>
            <a:r>
              <a:rPr lang="bg-BG" sz="2900" dirty="0"/>
              <a:t>Атанас  Георгиев Илиев-7а клас – трета награда</a:t>
            </a:r>
          </a:p>
          <a:p>
            <a:r>
              <a:rPr lang="bg-BG" sz="2900" dirty="0"/>
              <a:t>Йордан Цветков Цветков – 9е клас второ място, отборно класиране.</a:t>
            </a:r>
          </a:p>
          <a:p>
            <a:r>
              <a:rPr lang="fr-FR" sz="2900" dirty="0" err="1"/>
              <a:t>Йоан</a:t>
            </a:r>
            <a:r>
              <a:rPr lang="fr-FR" sz="2900" dirty="0"/>
              <a:t> </a:t>
            </a:r>
            <a:r>
              <a:rPr lang="fr-FR" sz="2900" dirty="0" err="1"/>
              <a:t>Георгиев</a:t>
            </a:r>
            <a:r>
              <a:rPr lang="fr-FR" sz="2900" dirty="0"/>
              <a:t> Саламбашев-10 ж </a:t>
            </a:r>
            <a:r>
              <a:rPr lang="fr-FR" sz="2900" dirty="0" err="1"/>
              <a:t>клас</a:t>
            </a:r>
            <a:r>
              <a:rPr lang="fr-FR" sz="2900" dirty="0"/>
              <a:t>,  </a:t>
            </a:r>
            <a:r>
              <a:rPr lang="fr-FR" sz="2900" dirty="0" err="1"/>
              <a:t>трета</a:t>
            </a:r>
            <a:r>
              <a:rPr lang="fr-FR" sz="2900" dirty="0"/>
              <a:t> </a:t>
            </a:r>
            <a:r>
              <a:rPr lang="fr-FR" sz="2900" dirty="0" err="1"/>
              <a:t>награда</a:t>
            </a: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342913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Постижения на ученици</a:t>
            </a:r>
            <a:br>
              <a:rPr lang="bg-BG" dirty="0"/>
            </a:br>
            <a:r>
              <a:rPr lang="bg-BG" dirty="0" smtClean="0"/>
              <a:t>2018-2019 </a:t>
            </a:r>
            <a:r>
              <a:rPr lang="bg-BG" dirty="0"/>
              <a:t>г.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b="1" dirty="0"/>
              <a:t>Национално пролетно състезание по физика гр. Вършец 08-10.03.2019г.</a:t>
            </a:r>
            <a:endParaRPr lang="bg-BG" dirty="0"/>
          </a:p>
          <a:p>
            <a:r>
              <a:rPr lang="bg-BG" dirty="0"/>
              <a:t>Иван Косев – 2-ра награда</a:t>
            </a:r>
          </a:p>
          <a:p>
            <a:r>
              <a:rPr lang="bg-BG" dirty="0"/>
              <a:t>Теодор Селимов – 3-та </a:t>
            </a:r>
            <a:r>
              <a:rPr lang="bg-BG" dirty="0" smtClean="0"/>
              <a:t>награда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 </a:t>
            </a:r>
            <a:r>
              <a:rPr lang="bg-BG" b="1" dirty="0" smtClean="0"/>
              <a:t>В </a:t>
            </a:r>
            <a:r>
              <a:rPr lang="bg-BG" b="1" dirty="0"/>
              <a:t>състезанието „Физика, инженерство - технологии“ на ПУ „Паисий Хилендарски“</a:t>
            </a:r>
            <a:r>
              <a:rPr lang="bg-BG" dirty="0"/>
              <a:t> – гр. Пловдив Николай Казаков и Георги Николаев се класираха на второ място</a:t>
            </a:r>
            <a:r>
              <a:rPr lang="bg-BG" dirty="0" smtClean="0"/>
              <a:t>.</a:t>
            </a:r>
            <a:endParaRPr lang="bg-BG" dirty="0"/>
          </a:p>
          <a:p>
            <a:r>
              <a:rPr lang="bg-BG" b="1" dirty="0" smtClean="0"/>
              <a:t>На </a:t>
            </a:r>
            <a:r>
              <a:rPr lang="bg-BG" b="1" dirty="0"/>
              <a:t>Н</a:t>
            </a:r>
            <a:r>
              <a:rPr lang="bg-BG" b="1" dirty="0" smtClean="0"/>
              <a:t>ационален </a:t>
            </a:r>
            <a:r>
              <a:rPr lang="bg-BG" b="1" dirty="0"/>
              <a:t>кръг </a:t>
            </a:r>
            <a:r>
              <a:rPr lang="bg-BG" b="1" dirty="0" smtClean="0"/>
              <a:t>по астрономия се класира Атанас </a:t>
            </a:r>
            <a:r>
              <a:rPr lang="bg-BG" b="1" dirty="0"/>
              <a:t>Константинов, който завърши на седмо място.</a:t>
            </a:r>
          </a:p>
        </p:txBody>
      </p:sp>
    </p:spTree>
    <p:extLst>
      <p:ext uri="{BB962C8B-B14F-4D97-AF65-F5344CB8AC3E}">
        <p14:creationId xmlns:p14="http://schemas.microsoft.com/office/powerpoint/2010/main" val="287394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Постижения на ученици </a:t>
            </a:r>
            <a:br>
              <a:rPr lang="bg-BG" dirty="0" smtClean="0"/>
            </a:br>
            <a:r>
              <a:rPr lang="bg-BG" dirty="0" smtClean="0"/>
              <a:t>2020-2021г.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Ивайло Къртев- 8ж клас, класиран за Национален кръг на олимпиадата по астрономия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484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Постижения на ученици 2022-2023г.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Божидар Светомиров Маринов-ученик от 7а клас – класиран на 7-мо място на Националния кръг на олимпиадата по физика, проведен в град София </a:t>
            </a:r>
          </a:p>
          <a:p>
            <a:r>
              <a:rPr lang="bg-BG" dirty="0" smtClean="0"/>
              <a:t>Александър Петров Пендов-ученик от 7а клас – допуснат до Националния кръг на олимпиадата по астрономия, който се проведе в Пловдив.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12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Философия на учителя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Преподаването е призвание и отговорност. Добрият учител непрекъснато се усъвършенства. Мотивира учениците си за по-добри резултати и им предава опита си. Преподаването е общуване, в което съществено е взаимното уважение между учител и ученик.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951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Трудов стаж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2001-2008 г.- учител в СОУ,,Христо Смирненски“ – град Брезово</a:t>
            </a:r>
          </a:p>
          <a:p>
            <a:r>
              <a:rPr lang="bg-BG" dirty="0" smtClean="0"/>
              <a:t>От 2008 г. – учител в </a:t>
            </a:r>
            <a:r>
              <a:rPr lang="bg-BG" dirty="0"/>
              <a:t>МГ,,Академик Кирил Попов“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0403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Образование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ПУ,,Паисий Хилендарски“ – град Пловдив</a:t>
            </a:r>
            <a:r>
              <a:rPr lang="bg-BG" dirty="0"/>
              <a:t>,</a:t>
            </a:r>
            <a:r>
              <a:rPr lang="bg-BG" dirty="0" smtClean="0"/>
              <a:t> специалност: физика и математика – магистър;</a:t>
            </a:r>
          </a:p>
          <a:p>
            <a:r>
              <a:rPr lang="bg-BG" dirty="0"/>
              <a:t>ПУ,,Паисий Хилендарски“ – град Пловдив, </a:t>
            </a:r>
            <a:r>
              <a:rPr lang="bg-BG" dirty="0" smtClean="0"/>
              <a:t>специалност: информатика- магистър;</a:t>
            </a:r>
          </a:p>
          <a:p>
            <a:r>
              <a:rPr lang="bg-BG" dirty="0" smtClean="0"/>
              <a:t>Квалификация – 1-во ПКС</a:t>
            </a:r>
          </a:p>
          <a:p>
            <a:endParaRPr lang="bg-BG" dirty="0" smtClean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7430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Педагогическа дейност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10030095" cy="3621799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Планиране и подготовка на учебния процес.</a:t>
            </a:r>
          </a:p>
          <a:p>
            <a:r>
              <a:rPr lang="bg-BG" dirty="0" smtClean="0"/>
              <a:t>Използване на подходящи образователни стратегии, методи и техники.</a:t>
            </a:r>
          </a:p>
          <a:p>
            <a:r>
              <a:rPr lang="bg-BG" dirty="0" smtClean="0"/>
              <a:t>Мотивация на учениците за по-добри резултати.</a:t>
            </a:r>
          </a:p>
          <a:p>
            <a:r>
              <a:rPr lang="bg-BG" dirty="0" smtClean="0"/>
              <a:t>Междупредметни връзки.</a:t>
            </a:r>
          </a:p>
          <a:p>
            <a:r>
              <a:rPr lang="bg-BG" dirty="0" smtClean="0"/>
              <a:t>Съобразяване на индивидуалните потребности на учениците и надгражданрто им.</a:t>
            </a:r>
          </a:p>
          <a:p>
            <a:r>
              <a:rPr lang="bg-BG" dirty="0" smtClean="0"/>
              <a:t>Прилагане на иновативни методи на преподаване.</a:t>
            </a:r>
          </a:p>
          <a:p>
            <a:r>
              <a:rPr lang="bg-BG" dirty="0" smtClean="0"/>
              <a:t>Изграждане на знания и умения чрез учебния процес.</a:t>
            </a:r>
          </a:p>
          <a:p>
            <a:r>
              <a:rPr lang="bg-BG" dirty="0" smtClean="0"/>
              <a:t>Опазване на живота и здравето на учениците.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457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Отговорнисти на учителя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Преподавам предмета Физика и астрономия от 2008 г. в </a:t>
            </a:r>
            <a:r>
              <a:rPr lang="bg-BG" dirty="0"/>
              <a:t>МГ,,Академик Кирил Попов</a:t>
            </a:r>
            <a:r>
              <a:rPr lang="bg-BG" dirty="0" smtClean="0"/>
              <a:t>“. Работя по проекти: ,,С грижа за всеки ученик“; ,,Ученически състезания и олимпиади“; ,,Занимания по интереси“; </a:t>
            </a:r>
          </a:p>
          <a:p>
            <a:r>
              <a:rPr lang="bg-BG" dirty="0" smtClean="0"/>
              <a:t>Предобитият ми опит дава отлични резултати, които учениците показват на Национални състезания и олимпиади по физика и астрономия.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01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Научно-методическа дейност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8737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Използване на ИКТ в образователния процес:</a:t>
            </a:r>
          </a:p>
          <a:p>
            <a:pPr>
              <a:buFontTx/>
              <a:buChar char="-"/>
            </a:pPr>
            <a:r>
              <a:rPr lang="bg-BG" dirty="0" smtClean="0"/>
              <a:t>Презентации, проекти, експерименти</a:t>
            </a:r>
          </a:p>
          <a:p>
            <a:pPr>
              <a:buFontTx/>
              <a:buChar char="-"/>
            </a:pPr>
            <a:r>
              <a:rPr lang="bg-BG" dirty="0" smtClean="0"/>
              <a:t>Работа по групи </a:t>
            </a:r>
          </a:p>
          <a:p>
            <a:pPr>
              <a:buFontTx/>
              <a:buChar char="-"/>
            </a:pPr>
            <a:r>
              <a:rPr lang="bg-BG" dirty="0" smtClean="0"/>
              <a:t>Мозъчна атака</a:t>
            </a:r>
          </a:p>
          <a:p>
            <a:pPr>
              <a:buFontTx/>
              <a:buChar char="-"/>
            </a:pPr>
            <a:r>
              <a:rPr lang="bg-BG" dirty="0" smtClean="0"/>
              <a:t>Виртуална класна стая</a:t>
            </a:r>
          </a:p>
          <a:p>
            <a:pPr>
              <a:buFontTx/>
              <a:buChar char="-"/>
            </a:pPr>
            <a:r>
              <a:rPr lang="bg-BG" dirty="0" smtClean="0"/>
              <a:t>Онлайн тестове</a:t>
            </a:r>
          </a:p>
          <a:p>
            <a:pPr>
              <a:buFontTx/>
              <a:buChar char="-"/>
            </a:pPr>
            <a:r>
              <a:rPr lang="bg-BG" dirty="0" smtClean="0"/>
              <a:t>Дискусия</a:t>
            </a:r>
          </a:p>
          <a:p>
            <a:pPr>
              <a:buFontTx/>
              <a:buChar char="-"/>
            </a:pPr>
            <a:r>
              <a:rPr lang="bg-BG" dirty="0" smtClean="0"/>
              <a:t>Проблемно базирано убочение </a:t>
            </a:r>
          </a:p>
          <a:p>
            <a:pPr>
              <a:buFontTx/>
              <a:buChar char="-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9223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Извънкласна дейност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Като класен ръководител ораганизирам:</a:t>
            </a:r>
          </a:p>
          <a:p>
            <a:pPr>
              <a:buFontTx/>
              <a:buChar char="-"/>
            </a:pPr>
            <a:r>
              <a:rPr lang="bg-BG" dirty="0" smtClean="0"/>
              <a:t>Родителски срещи.</a:t>
            </a:r>
          </a:p>
          <a:p>
            <a:pPr>
              <a:buFontTx/>
              <a:buChar char="-"/>
            </a:pPr>
            <a:r>
              <a:rPr lang="bg-BG" dirty="0" smtClean="0"/>
              <a:t>Консултации с родители и ученици.</a:t>
            </a:r>
          </a:p>
          <a:p>
            <a:pPr>
              <a:buFontTx/>
              <a:buChar char="-"/>
            </a:pPr>
            <a:r>
              <a:rPr lang="bg-BG" dirty="0" smtClean="0"/>
              <a:t>Посещения на екскурзии, посещения на театри, кина и др.</a:t>
            </a:r>
            <a:endParaRPr lang="bg-BG" dirty="0"/>
          </a:p>
          <a:p>
            <a:pPr>
              <a:buFontTx/>
              <a:buChar char="-"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24238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1664</Words>
  <Application>Microsoft Office PowerPoint</Application>
  <PresentationFormat>Widescreen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Портфолио</vt:lpstr>
      <vt:lpstr>Лични данни</vt:lpstr>
      <vt:lpstr>Философия на учителя</vt:lpstr>
      <vt:lpstr>Трудов стаж</vt:lpstr>
      <vt:lpstr>Образование</vt:lpstr>
      <vt:lpstr>Педагогическа дейност</vt:lpstr>
      <vt:lpstr>Отговорнисти на учителя</vt:lpstr>
      <vt:lpstr>Научно-методическа дейност</vt:lpstr>
      <vt:lpstr>Извънкласна дейност</vt:lpstr>
      <vt:lpstr>Квалификационни курсове и кредити 2016 г.</vt:lpstr>
      <vt:lpstr>Квалификационни курсове и кредити 2017 г.</vt:lpstr>
      <vt:lpstr>Квалификационни курсове и кредити 2018 г.</vt:lpstr>
      <vt:lpstr>Квалификационни курсове и кредити 2019 г.</vt:lpstr>
      <vt:lpstr>Квалификационни курсове и кредити 2019 г.</vt:lpstr>
      <vt:lpstr>Квалификационни курсове и кредити 2020 г.</vt:lpstr>
      <vt:lpstr>Квалификационни курсове и кредити 2021 г.</vt:lpstr>
      <vt:lpstr>Награди</vt:lpstr>
      <vt:lpstr>Постижения на ученици 2011-2012 г.</vt:lpstr>
      <vt:lpstr>Постижения на ученици 2012-2013 г.</vt:lpstr>
      <vt:lpstr>Постижения на ученици 2013-2014 г.</vt:lpstr>
      <vt:lpstr>Постижения на ученици 2014-2015 г.</vt:lpstr>
      <vt:lpstr>Постижения на ученици 2015-2016 г.</vt:lpstr>
      <vt:lpstr>Постижения на ученици 2016-2017 г.</vt:lpstr>
      <vt:lpstr>Постижения на ученици 2018-2019 г.</vt:lpstr>
      <vt:lpstr>Постижения на ученици  2020-2021г.</vt:lpstr>
      <vt:lpstr>Постижения на ученици 2022-2023г.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MG</dc:creator>
  <cp:lastModifiedBy>MG</cp:lastModifiedBy>
  <cp:revision>18</cp:revision>
  <dcterms:created xsi:type="dcterms:W3CDTF">2021-03-29T06:34:07Z</dcterms:created>
  <dcterms:modified xsi:type="dcterms:W3CDTF">2024-01-21T16:18:26Z</dcterms:modified>
</cp:coreProperties>
</file>